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85" r:id="rId13"/>
    <p:sldId id="386" r:id="rId14"/>
    <p:sldId id="358" r:id="rId15"/>
    <p:sldId id="359" r:id="rId16"/>
    <p:sldId id="360" r:id="rId17"/>
    <p:sldId id="361" r:id="rId18"/>
    <p:sldId id="364" r:id="rId19"/>
    <p:sldId id="363" r:id="rId20"/>
    <p:sldId id="365" r:id="rId21"/>
    <p:sldId id="366" r:id="rId22"/>
    <p:sldId id="367" r:id="rId23"/>
    <p:sldId id="368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69" r:id="rId36"/>
    <p:sldId id="370" r:id="rId37"/>
    <p:sldId id="371" r:id="rId38"/>
    <p:sldId id="372" r:id="rId39"/>
    <p:sldId id="387" r:id="rId40"/>
    <p:sldId id="388" r:id="rId41"/>
    <p:sldId id="389" r:id="rId42"/>
    <p:sldId id="390" r:id="rId43"/>
    <p:sldId id="391" r:id="rId44"/>
    <p:sldId id="392" r:id="rId45"/>
    <p:sldId id="373" r:id="rId46"/>
    <p:sldId id="283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3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8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9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9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1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3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4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6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104" y="1982181"/>
            <a:ext cx="9974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6</a:t>
            </a:r>
            <a:r>
              <a:rPr lang="ru-RU" sz="3200" dirty="0"/>
              <a:t>-</a:t>
            </a:r>
            <a:r>
              <a:rPr lang="ru-RU" sz="3200" dirty="0" err="1"/>
              <a:t>дәріс</a:t>
            </a:r>
            <a:r>
              <a:rPr lang="ru-RU" sz="3200" dirty="0"/>
              <a:t>.</a:t>
            </a:r>
          </a:p>
          <a:p>
            <a:pPr algn="just"/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Биохимиялық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реакциялардың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химиялық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негіздері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1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08" y="202018"/>
            <a:ext cx="6100005" cy="35328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405" y="3830534"/>
            <a:ext cx="11461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b="1" dirty="0">
                <a:solidFill>
                  <a:srgbClr val="FF0000"/>
                </a:solidFill>
              </a:rPr>
              <a:t>13-3 </a:t>
            </a:r>
            <a:r>
              <a:rPr lang="ru-RU" b="1" dirty="0" err="1">
                <a:solidFill>
                  <a:srgbClr val="FF0000"/>
                </a:solidFill>
              </a:rPr>
              <a:t>сурет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Карбонил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тобының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химиялық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қасиеттері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indent="542925" algn="just"/>
            <a:r>
              <a:rPr lang="en-US" dirty="0"/>
              <a:t>a - </a:t>
            </a:r>
            <a:r>
              <a:rPr lang="ru-RU" b="1" dirty="0" err="1"/>
              <a:t>карбонил</a:t>
            </a:r>
            <a:r>
              <a:rPr lang="ru-RU" b="1" dirty="0"/>
              <a:t> </a:t>
            </a:r>
            <a:r>
              <a:rPr lang="ru-RU" b="1" dirty="0" err="1"/>
              <a:t>тобының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көміртегі</a:t>
            </a:r>
            <a:r>
              <a:rPr lang="ru-RU" b="1" dirty="0">
                <a:solidFill>
                  <a:srgbClr val="FF0000"/>
                </a:solidFill>
              </a:rPr>
              <a:t> атомы </a:t>
            </a:r>
            <a:r>
              <a:rPr lang="ru-RU" b="1" dirty="0" err="1"/>
              <a:t>электрофильдік</a:t>
            </a:r>
            <a:r>
              <a:rPr lang="ru-RU" b="1" dirty="0"/>
              <a:t> </a:t>
            </a:r>
            <a:r>
              <a:rPr lang="ru-RU" b="1" dirty="0" err="1"/>
              <a:t>қасиетке</a:t>
            </a:r>
            <a:r>
              <a:rPr lang="ru-RU" b="1" dirty="0"/>
              <a:t> </a:t>
            </a:r>
            <a:r>
              <a:rPr lang="ru-RU" dirty="0" err="1"/>
              <a:t>ие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b="1" dirty="0" err="1"/>
              <a:t>электрондарды</a:t>
            </a:r>
            <a:r>
              <a:rPr lang="ru-RU" b="1" dirty="0"/>
              <a:t> </a:t>
            </a:r>
            <a:r>
              <a:rPr lang="ru-RU" b="1" dirty="0" err="1"/>
              <a:t>тартып</a:t>
            </a:r>
            <a:r>
              <a:rPr lang="ru-RU" b="1" dirty="0"/>
              <a:t> </a:t>
            </a:r>
            <a:r>
              <a:rPr lang="ru-RU" b="1" dirty="0" err="1"/>
              <a:t>алатын</a:t>
            </a:r>
            <a:r>
              <a:rPr lang="ru-RU" b="1" dirty="0"/>
              <a:t> (</a:t>
            </a:r>
            <a:r>
              <a:rPr lang="ru-RU" b="1" dirty="0" err="1"/>
              <a:t>электроноакцепторлы</a:t>
            </a:r>
            <a:r>
              <a:rPr lang="ru-RU" b="1" dirty="0"/>
              <a:t>) </a:t>
            </a:r>
            <a:r>
              <a:rPr lang="ru-RU" b="1" dirty="0" err="1"/>
              <a:t>оттегі</a:t>
            </a:r>
            <a:r>
              <a:rPr lang="ru-RU" b="1" dirty="0"/>
              <a:t> </a:t>
            </a:r>
            <a:r>
              <a:rPr lang="ru-RU" b="1" dirty="0" err="1"/>
              <a:t>атомының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электрондарды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өзіне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қарай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тарту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қабілетімен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байланысты</a:t>
            </a:r>
            <a:r>
              <a:rPr lang="ru-RU" dirty="0"/>
              <a:t>.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көміртегі</a:t>
            </a:r>
            <a:r>
              <a:rPr lang="ru-RU" dirty="0"/>
              <a:t> атомы </a:t>
            </a:r>
            <a:r>
              <a:rPr lang="ru-RU" dirty="0" err="1"/>
              <a:t>ішінара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оң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зарядты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алып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жүретін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гибридті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резонанстық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құрылым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pPr indent="542925" algn="just"/>
            <a:r>
              <a:rPr lang="en-US" dirty="0"/>
              <a:t>b — </a:t>
            </a:r>
            <a:r>
              <a:rPr lang="ru-RU" dirty="0" err="1"/>
              <a:t>карбонил</a:t>
            </a:r>
            <a:r>
              <a:rPr lang="ru-RU" dirty="0"/>
              <a:t> </a:t>
            </a:r>
            <a:r>
              <a:rPr lang="ru-RU" dirty="0" err="1"/>
              <a:t>тобында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электрондардың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делокализациясы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көрші</a:t>
            </a:r>
            <a:r>
              <a:rPr lang="ru-RU" dirty="0"/>
              <a:t> </a:t>
            </a:r>
            <a:r>
              <a:rPr lang="ru-RU" dirty="0" err="1"/>
              <a:t>көміртегі</a:t>
            </a:r>
            <a:r>
              <a:rPr lang="ru-RU" dirty="0"/>
              <a:t> </a:t>
            </a:r>
            <a:r>
              <a:rPr lang="ru-RU" dirty="0" err="1"/>
              <a:t>атомындағы</a:t>
            </a:r>
            <a:r>
              <a:rPr lang="ru-RU" dirty="0"/>
              <a:t> </a:t>
            </a:r>
            <a:r>
              <a:rPr lang="ru-RU" dirty="0" err="1"/>
              <a:t>карбанионның</a:t>
            </a:r>
            <a:r>
              <a:rPr lang="ru-RU" dirty="0"/>
              <a:t> </a:t>
            </a:r>
            <a:r>
              <a:rPr lang="ru-RU" dirty="0" err="1"/>
              <a:t>тұрақтануына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түзілуін</a:t>
            </a:r>
            <a:r>
              <a:rPr lang="ru-RU" dirty="0"/>
              <a:t> </a:t>
            </a:r>
            <a:r>
              <a:rPr lang="ru-RU" dirty="0" err="1"/>
              <a:t>жеңілдетеді</a:t>
            </a:r>
            <a:r>
              <a:rPr lang="ru-RU" dirty="0"/>
              <a:t>.</a:t>
            </a:r>
          </a:p>
          <a:p>
            <a:pPr indent="542925" algn="just"/>
            <a:r>
              <a:rPr lang="ru-RU" dirty="0"/>
              <a:t>с – </a:t>
            </a:r>
            <a:r>
              <a:rPr lang="ru-RU" b="1" dirty="0" err="1"/>
              <a:t>иминдер</a:t>
            </a:r>
            <a:r>
              <a:rPr lang="ru-RU" b="1" dirty="0"/>
              <a:t> </a:t>
            </a:r>
            <a:r>
              <a:rPr lang="ru-RU" b="1" dirty="0" err="1"/>
              <a:t>электрондардың</a:t>
            </a:r>
            <a:r>
              <a:rPr lang="ru-RU" b="1" dirty="0"/>
              <a:t> </a:t>
            </a:r>
            <a:r>
              <a:rPr lang="ru-RU" b="1" dirty="0" err="1"/>
              <a:t>делокализациясын</a:t>
            </a:r>
            <a:r>
              <a:rPr lang="ru-RU" b="1" dirty="0"/>
              <a:t> </a:t>
            </a:r>
            <a:r>
              <a:rPr lang="ru-RU" dirty="0" err="1"/>
              <a:t>жеңілдете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карбонил</a:t>
            </a:r>
            <a:r>
              <a:rPr lang="ru-RU" dirty="0"/>
              <a:t>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.</a:t>
            </a:r>
          </a:p>
          <a:p>
            <a:pPr indent="542925" algn="just"/>
            <a:r>
              <a:rPr lang="ru-RU" dirty="0"/>
              <a:t>г - </a:t>
            </a:r>
            <a:r>
              <a:rPr lang="ru-RU" dirty="0" err="1"/>
              <a:t>карбонил</a:t>
            </a:r>
            <a:r>
              <a:rPr lang="ru-RU" dirty="0"/>
              <a:t>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әрқашанда</a:t>
            </a:r>
            <a:r>
              <a:rPr lang="ru-RU" dirty="0"/>
              <a:t> </a:t>
            </a:r>
            <a:r>
              <a:rPr lang="ru-RU" dirty="0" err="1"/>
              <a:t>жалғыз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етпейді</a:t>
            </a:r>
            <a:r>
              <a:rPr lang="ru-RU" dirty="0"/>
              <a:t>;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электрондарды</a:t>
            </a:r>
            <a:r>
              <a:rPr lang="ru-RU" dirty="0"/>
              <a:t>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тарту</a:t>
            </a:r>
            <a:r>
              <a:rPr lang="ru-RU" dirty="0"/>
              <a:t> </a:t>
            </a:r>
            <a:r>
              <a:rPr lang="ru-RU" dirty="0" err="1"/>
              <a:t>қабілеті</a:t>
            </a:r>
            <a:r>
              <a:rPr lang="ru-RU" dirty="0"/>
              <a:t>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металл </a:t>
            </a:r>
            <a:r>
              <a:rPr lang="ru-RU" b="1" dirty="0" err="1">
                <a:solidFill>
                  <a:srgbClr val="FF0000"/>
                </a:solidFill>
              </a:rPr>
              <a:t>ионының</a:t>
            </a:r>
            <a:r>
              <a:rPr lang="ru-RU" b="1" dirty="0">
                <a:solidFill>
                  <a:srgbClr val="FF0000"/>
                </a:solidFill>
              </a:rPr>
              <a:t> (Me</a:t>
            </a:r>
            <a:r>
              <a:rPr lang="ru-RU" b="1" baseline="30000" dirty="0">
                <a:solidFill>
                  <a:srgbClr val="FF0000"/>
                </a:solidFill>
              </a:rPr>
              <a:t>2+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мысалы</a:t>
            </a:r>
            <a:r>
              <a:rPr lang="ru-RU" b="1" dirty="0">
                <a:solidFill>
                  <a:srgbClr val="FF0000"/>
                </a:solidFill>
              </a:rPr>
              <a:t>, Mg</a:t>
            </a:r>
            <a:r>
              <a:rPr lang="ru-RU" b="1" baseline="30000" dirty="0">
                <a:solidFill>
                  <a:srgbClr val="FF0000"/>
                </a:solidFill>
              </a:rPr>
              <a:t>2+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қышқылдың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HA) </a:t>
            </a:r>
            <a:r>
              <a:rPr lang="ru-RU" dirty="0" err="1"/>
              <a:t>болуымен</a:t>
            </a:r>
            <a:r>
              <a:rPr lang="ru-RU" dirty="0"/>
              <a:t> </a:t>
            </a:r>
            <a:r>
              <a:rPr lang="ru-RU" dirty="0" err="1"/>
              <a:t>жоғарылайды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74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45" y="233111"/>
            <a:ext cx="1140873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err="1"/>
              <a:t>Карбонил</a:t>
            </a:r>
            <a:r>
              <a:rPr lang="ru-RU" sz="2400" b="1" dirty="0"/>
              <a:t> </a:t>
            </a:r>
            <a:r>
              <a:rPr lang="ru-RU" sz="2400" b="1" dirty="0" err="1"/>
              <a:t>топтары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С-С </a:t>
            </a:r>
            <a:r>
              <a:rPr lang="ru-RU" sz="2400" b="1" dirty="0" err="1">
                <a:solidFill>
                  <a:srgbClr val="FF0000"/>
                </a:solidFill>
              </a:rPr>
              <a:t>байланыстарының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түзілуімен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немесе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үзілуімен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(13-4-сурет) </a:t>
            </a:r>
            <a:r>
              <a:rPr lang="ru-RU" sz="2400" dirty="0" err="1"/>
              <a:t>болатын</a:t>
            </a:r>
            <a:r>
              <a:rPr lang="ru-RU" sz="2400" dirty="0"/>
              <a:t> </a:t>
            </a:r>
            <a:r>
              <a:rPr lang="ru-RU" sz="2400" dirty="0" err="1"/>
              <a:t>реакциялардың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b="1" dirty="0" err="1"/>
              <a:t>үш</a:t>
            </a:r>
            <a:r>
              <a:rPr lang="ru-RU" sz="2400" b="1" dirty="0"/>
              <a:t> </a:t>
            </a:r>
            <a:r>
              <a:rPr lang="ru-RU" sz="2400" b="1" dirty="0" err="1"/>
              <a:t>түрінде</a:t>
            </a:r>
            <a:r>
              <a:rPr lang="ru-RU" sz="2400" dirty="0"/>
              <a:t>, </a:t>
            </a:r>
            <a:r>
              <a:rPr lang="ru-RU" sz="2400" dirty="0" err="1"/>
              <a:t>атап</a:t>
            </a:r>
            <a:r>
              <a:rPr lang="ru-RU" sz="2400" dirty="0"/>
              <a:t> </a:t>
            </a:r>
            <a:r>
              <a:rPr lang="ru-RU" sz="2400" dirty="0" err="1"/>
              <a:t>айтқанда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альдол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конденсациясында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Кляйзен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конденсациясында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декарбоксилдену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реакцияларында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ерекше</a:t>
            </a:r>
            <a:r>
              <a:rPr lang="ru-RU" sz="2400" dirty="0"/>
              <a:t> </a:t>
            </a:r>
            <a:r>
              <a:rPr lang="ru-RU" sz="2400" dirty="0" err="1"/>
              <a:t>маңызды</a:t>
            </a:r>
            <a:r>
              <a:rPr lang="ru-RU" sz="2400" dirty="0"/>
              <a:t> </a:t>
            </a:r>
            <a:r>
              <a:rPr lang="ru-RU" sz="2400" dirty="0" err="1"/>
              <a:t>рөл</a:t>
            </a:r>
            <a:r>
              <a:rPr lang="ru-RU" sz="2400" dirty="0"/>
              <a:t> </a:t>
            </a:r>
            <a:r>
              <a:rPr lang="ru-RU" sz="2400" dirty="0" err="1"/>
              <a:t>атқарады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реакцияларда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болған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карбанион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карбонил</a:t>
            </a:r>
            <a:r>
              <a:rPr lang="ru-RU" sz="2400" b="1" dirty="0"/>
              <a:t> </a:t>
            </a:r>
            <a:r>
              <a:rPr lang="ru-RU" sz="2400" b="1" dirty="0" err="1"/>
              <a:t>тобымен</a:t>
            </a:r>
            <a:r>
              <a:rPr lang="ru-RU" sz="2400" b="1" dirty="0"/>
              <a:t> </a:t>
            </a:r>
            <a:r>
              <a:rPr lang="ru-RU" sz="2400" b="1" dirty="0" err="1"/>
              <a:t>тұрақтанады</a:t>
            </a:r>
            <a:r>
              <a:rPr lang="ru-RU" sz="2400" dirty="0"/>
              <a:t>,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үстіне</a:t>
            </a:r>
            <a:r>
              <a:rPr lang="ru-RU" sz="2400" dirty="0"/>
              <a:t> </a:t>
            </a:r>
            <a:r>
              <a:rPr lang="ru-RU" sz="2400" dirty="0" err="1"/>
              <a:t>жиі</a:t>
            </a:r>
            <a:r>
              <a:rPr lang="ru-RU" sz="2400" dirty="0"/>
              <a:t> </a:t>
            </a:r>
            <a:r>
              <a:rPr lang="ru-RU" sz="2400" b="1" dirty="0" err="1"/>
              <a:t>басқа</a:t>
            </a:r>
            <a:r>
              <a:rPr lang="ru-RU" sz="2400" b="1" dirty="0"/>
              <a:t> </a:t>
            </a:r>
            <a:r>
              <a:rPr lang="ru-RU" sz="2400" b="1" dirty="0" err="1"/>
              <a:t>карбонил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электрофил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ролінде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әрекет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, </a:t>
            </a:r>
            <a:r>
              <a:rPr lang="ru-RU" sz="2400" dirty="0" err="1"/>
              <a:t>онымен</a:t>
            </a:r>
            <a:r>
              <a:rPr lang="ru-RU" sz="2400" dirty="0"/>
              <a:t> </a:t>
            </a:r>
            <a:r>
              <a:rPr lang="ru-RU" sz="2400" b="1" dirty="0" err="1"/>
              <a:t>нуклеофил</a:t>
            </a:r>
            <a:r>
              <a:rPr lang="ru-RU" sz="2400" b="1" dirty="0"/>
              <a:t> - </a:t>
            </a:r>
            <a:r>
              <a:rPr lang="ru-RU" sz="2400" b="1" dirty="0" err="1"/>
              <a:t>карбанион</a:t>
            </a:r>
            <a:r>
              <a:rPr lang="ru-RU" sz="2400" b="1" dirty="0"/>
              <a:t> </a:t>
            </a:r>
            <a:r>
              <a:rPr lang="ru-RU" sz="2400" dirty="0" err="1"/>
              <a:t>әрекеттеседі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600" b="1" dirty="0" err="1">
                <a:solidFill>
                  <a:srgbClr val="FF0000"/>
                </a:solidFill>
              </a:rPr>
              <a:t>Клайзен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конденсациясы</a:t>
            </a:r>
            <a:r>
              <a:rPr lang="ru-RU" sz="2600" b="1" dirty="0">
                <a:solidFill>
                  <a:srgbClr val="FF0000"/>
                </a:solidFill>
              </a:rPr>
              <a:t> (</a:t>
            </a:r>
            <a:r>
              <a:rPr lang="ru-RU" sz="2600" b="1" dirty="0" err="1">
                <a:solidFill>
                  <a:srgbClr val="FF0000"/>
                </a:solidFill>
              </a:rPr>
              <a:t>Кля́йзен</a:t>
            </a:r>
            <a:r>
              <a:rPr lang="ru-RU" sz="2600" b="1" dirty="0">
                <a:solidFill>
                  <a:srgbClr val="FF0000"/>
                </a:solidFill>
              </a:rPr>
              <a:t>) </a:t>
            </a:r>
            <a:r>
              <a:rPr lang="ru-RU" sz="2200" dirty="0"/>
              <a:t>– </a:t>
            </a:r>
            <a:r>
              <a:rPr lang="ru-RU" sz="2200" b="1" dirty="0" err="1"/>
              <a:t>карбонил</a:t>
            </a:r>
            <a:r>
              <a:rPr lang="ru-RU" sz="2200" b="1" dirty="0"/>
              <a:t> (</a:t>
            </a:r>
            <a:r>
              <a:rPr lang="ru-RU" sz="2200" b="1" dirty="0" err="1"/>
              <a:t>эфирлер</a:t>
            </a:r>
            <a:r>
              <a:rPr lang="ru-RU" sz="2200" b="1" dirty="0"/>
              <a:t>)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b="1" dirty="0" err="1"/>
              <a:t>белсендірілген</a:t>
            </a:r>
            <a:r>
              <a:rPr lang="ru-RU" sz="2200" b="1" dirty="0"/>
              <a:t> метилен </a:t>
            </a:r>
            <a:r>
              <a:rPr lang="ru-RU" sz="2200" b="1" dirty="0" err="1"/>
              <a:t>топтары</a:t>
            </a:r>
            <a:r>
              <a:rPr lang="ru-RU" sz="2200" b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эфирлер</a:t>
            </a:r>
            <a:r>
              <a:rPr lang="ru-RU" sz="2200" dirty="0"/>
              <a:t>, </a:t>
            </a:r>
            <a:r>
              <a:rPr lang="ru-RU" sz="2200" dirty="0" err="1"/>
              <a:t>альдегидтер</a:t>
            </a:r>
            <a:r>
              <a:rPr lang="ru-RU" sz="2200" dirty="0"/>
              <a:t>, </a:t>
            </a:r>
            <a:r>
              <a:rPr lang="ru-RU" sz="2200" dirty="0" err="1"/>
              <a:t>кетондар</a:t>
            </a:r>
            <a:r>
              <a:rPr lang="ru-RU" sz="2200" dirty="0"/>
              <a:t>, </a:t>
            </a:r>
            <a:r>
              <a:rPr lang="ru-RU" sz="2200" dirty="0" err="1"/>
              <a:t>нитрилдер</a:t>
            </a:r>
            <a:r>
              <a:rPr lang="ru-RU" sz="2200" dirty="0"/>
              <a:t>) </a:t>
            </a:r>
            <a:r>
              <a:rPr lang="ru-RU" sz="2200" dirty="0" err="1"/>
              <a:t>қатысатын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химиялық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қосу</a:t>
            </a:r>
            <a:r>
              <a:rPr lang="ru-RU" sz="2200" b="1" dirty="0">
                <a:solidFill>
                  <a:srgbClr val="FF0000"/>
                </a:solidFill>
              </a:rPr>
              <a:t>-фрагментация </a:t>
            </a:r>
            <a:r>
              <a:rPr lang="ru-RU" sz="2200" b="1" dirty="0" err="1">
                <a:solidFill>
                  <a:srgbClr val="FF0000"/>
                </a:solidFill>
              </a:rPr>
              <a:t>реакциясы</a:t>
            </a:r>
            <a:r>
              <a:rPr lang="ru-RU" sz="2200" b="1" dirty="0">
                <a:solidFill>
                  <a:srgbClr val="FF0000"/>
                </a:solidFill>
              </a:rPr>
              <a:t>.</a:t>
            </a:r>
          </a:p>
          <a:p>
            <a:pPr indent="542925" algn="just"/>
            <a:r>
              <a:rPr lang="ru-RU" sz="2200" dirty="0"/>
              <a:t>Реакция </a:t>
            </a:r>
            <a:r>
              <a:rPr lang="ru-RU" sz="2200" b="1" dirty="0"/>
              <a:t>метилен </a:t>
            </a:r>
            <a:r>
              <a:rPr lang="ru-RU" sz="2200" b="1" dirty="0" err="1"/>
              <a:t>тобынан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протонды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бөліп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алатын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/>
              <a:t>негізгі</a:t>
            </a:r>
            <a:r>
              <a:rPr lang="ru-RU" sz="2200" b="1" dirty="0"/>
              <a:t> </a:t>
            </a:r>
            <a:r>
              <a:rPr lang="ru-RU" sz="2200" b="1" dirty="0" err="1"/>
              <a:t>катализаторлардың</a:t>
            </a:r>
            <a:r>
              <a:rPr lang="ru-RU" sz="2200" b="1" dirty="0"/>
              <a:t> </a:t>
            </a:r>
            <a:r>
              <a:rPr lang="ru-RU" sz="2200" dirty="0" err="1"/>
              <a:t>қатысуымен</a:t>
            </a:r>
            <a:r>
              <a:rPr lang="ru-RU" sz="2200" dirty="0"/>
              <a:t> </a:t>
            </a:r>
            <a:r>
              <a:rPr lang="ru-RU" sz="2200" dirty="0" err="1"/>
              <a:t>жүреді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dirty="0" err="1"/>
              <a:t>көп</a:t>
            </a:r>
            <a:r>
              <a:rPr lang="ru-RU" sz="2200" dirty="0"/>
              <a:t> </a:t>
            </a:r>
            <a:r>
              <a:rPr lang="ru-RU" sz="2200" dirty="0" err="1"/>
              <a:t>жағдайда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катализатор </a:t>
            </a:r>
            <a:r>
              <a:rPr lang="ru-RU" sz="2200" b="1" dirty="0" err="1">
                <a:solidFill>
                  <a:srgbClr val="FF0000"/>
                </a:solidFill>
              </a:rPr>
              <a:t>ретінде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/>
              <a:t>натрий </a:t>
            </a:r>
            <a:r>
              <a:rPr lang="ru-RU" sz="2200" b="1" dirty="0" err="1"/>
              <a:t>металы</a:t>
            </a:r>
            <a:r>
              <a:rPr lang="ru-RU" sz="2200" b="1" dirty="0"/>
              <a:t>, натрий </a:t>
            </a:r>
            <a:r>
              <a:rPr lang="ru-RU" sz="2200" b="1" dirty="0" err="1"/>
              <a:t>алкоголаты</a:t>
            </a:r>
            <a:r>
              <a:rPr lang="ru-RU" sz="2200" b="1" dirty="0"/>
              <a:t>, натрий </a:t>
            </a:r>
            <a:r>
              <a:rPr lang="ru-RU" sz="2200" b="1" dirty="0" err="1"/>
              <a:t>амиді</a:t>
            </a:r>
            <a:r>
              <a:rPr lang="ru-RU" sz="2200" b="1" dirty="0"/>
              <a:t> </a:t>
            </a:r>
            <a:r>
              <a:rPr lang="ru-RU" sz="2200" b="1" dirty="0" err="1"/>
              <a:t>және</a:t>
            </a:r>
            <a:r>
              <a:rPr lang="ru-RU" sz="2200" b="1" dirty="0"/>
              <a:t> натрий </a:t>
            </a:r>
            <a:r>
              <a:rPr lang="ru-RU" sz="2200" b="1" dirty="0" err="1"/>
              <a:t>гидриді</a:t>
            </a:r>
            <a:r>
              <a:rPr lang="ru-RU" sz="2200" b="1" dirty="0"/>
              <a:t> </a:t>
            </a:r>
            <a:r>
              <a:rPr lang="ru-RU" sz="2200" dirty="0" err="1"/>
              <a:t>қолданылады</a:t>
            </a:r>
            <a:r>
              <a:rPr lang="ru-RU" sz="2200" dirty="0"/>
              <a:t>.</a:t>
            </a:r>
            <a:endParaRPr lang="en-US" sz="2200" dirty="0"/>
          </a:p>
          <a:p>
            <a:pPr indent="542925" algn="just"/>
            <a:r>
              <a:rPr lang="ru-RU" sz="2600" b="1" dirty="0" err="1">
                <a:solidFill>
                  <a:srgbClr val="FF0000"/>
                </a:solidFill>
              </a:rPr>
              <a:t>Декарбоксилдену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– </a:t>
            </a:r>
            <a:r>
              <a:rPr lang="ru-RU" sz="2200" dirty="0" err="1"/>
              <a:t>органикалық</a:t>
            </a:r>
            <a:r>
              <a:rPr lang="ru-RU" sz="2200" dirty="0"/>
              <a:t> </a:t>
            </a:r>
            <a:r>
              <a:rPr lang="ru-RU" sz="2200" dirty="0" err="1"/>
              <a:t>қосылыстардың</a:t>
            </a:r>
            <a:r>
              <a:rPr lang="ru-RU" sz="2200" dirty="0"/>
              <a:t> карбоксил </a:t>
            </a:r>
            <a:r>
              <a:rPr lang="ru-RU" sz="2200" dirty="0" err="1"/>
              <a:t>тобынан</a:t>
            </a:r>
            <a:r>
              <a:rPr lang="ru-RU" sz="2200" dirty="0"/>
              <a:t> (-</a:t>
            </a:r>
            <a:r>
              <a:rPr lang="en-US" sz="2200" dirty="0"/>
              <a:t>COOH) </a:t>
            </a:r>
            <a:r>
              <a:rPr lang="ru-RU" sz="2200" dirty="0" err="1"/>
              <a:t>немесе</a:t>
            </a:r>
            <a:r>
              <a:rPr lang="ru-RU" sz="2200" dirty="0"/>
              <a:t> </a:t>
            </a:r>
            <a:r>
              <a:rPr lang="ru-RU" sz="2200" dirty="0" err="1"/>
              <a:t>карбоксилат</a:t>
            </a:r>
            <a:r>
              <a:rPr lang="ru-RU" sz="2200" dirty="0"/>
              <a:t> (-</a:t>
            </a:r>
            <a:r>
              <a:rPr lang="en-US" sz="2200" dirty="0" err="1"/>
              <a:t>COOMe</a:t>
            </a:r>
            <a:r>
              <a:rPr lang="en-US" sz="2200" dirty="0"/>
              <a:t>) </a:t>
            </a:r>
            <a:r>
              <a:rPr lang="ru-RU" sz="2200" dirty="0" err="1"/>
              <a:t>тобынан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көмірқышқыл</a:t>
            </a:r>
            <a:r>
              <a:rPr lang="ru-RU" sz="2200" b="1" dirty="0">
                <a:solidFill>
                  <a:srgbClr val="FF0000"/>
                </a:solidFill>
              </a:rPr>
              <a:t> газы </a:t>
            </a:r>
            <a:r>
              <a:rPr lang="ru-RU" sz="2200" b="1" dirty="0" err="1">
                <a:solidFill>
                  <a:srgbClr val="FF0000"/>
                </a:solidFill>
              </a:rPr>
              <a:t>молекуласының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бөліну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(элиминирование, отщепление) </a:t>
            </a:r>
            <a:r>
              <a:rPr lang="ru-RU" sz="2200" dirty="0" err="1"/>
              <a:t>реакциясы</a:t>
            </a:r>
            <a:r>
              <a:rPr lang="ru-RU" sz="2200" dirty="0"/>
              <a:t>:</a:t>
            </a:r>
          </a:p>
          <a:p>
            <a:pPr indent="542925" algn="ctr"/>
            <a:r>
              <a:rPr lang="en-US" sz="2800" dirty="0"/>
              <a:t>RCOOH → RH + CO</a:t>
            </a:r>
            <a:r>
              <a:rPr lang="en-US" sz="2800" baseline="-25000" dirty="0"/>
              <a:t>2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362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177" y="273987"/>
            <a:ext cx="115939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АЛЬДОЛ КОНДЕНСАЦИЯСЫ</a:t>
            </a:r>
          </a:p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Альдол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конденсациясы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альдол-кротондық</a:t>
            </a:r>
            <a:r>
              <a:rPr lang="ru-RU" sz="2400" dirty="0"/>
              <a:t> конденсация, </a:t>
            </a:r>
            <a:r>
              <a:rPr lang="ru-RU" sz="2400" dirty="0" err="1"/>
              <a:t>альдол</a:t>
            </a:r>
            <a:r>
              <a:rPr lang="ru-RU" sz="2400" dirty="0"/>
              <a:t> </a:t>
            </a:r>
            <a:r>
              <a:rPr lang="ru-RU" sz="2400" dirty="0" err="1"/>
              <a:t>реакциясы</a:t>
            </a:r>
            <a:r>
              <a:rPr lang="ru-RU" sz="2400" dirty="0"/>
              <a:t>) – </a:t>
            </a:r>
            <a:r>
              <a:rPr lang="ru-RU" sz="2400" b="1" dirty="0" err="1"/>
              <a:t>альдегидтің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 err="1"/>
              <a:t>кетонның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молекуласының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қышқыл</a:t>
            </a:r>
            <a:r>
              <a:rPr lang="ru-RU" sz="2400" dirty="0"/>
              <a:t> </a:t>
            </a:r>
            <a:r>
              <a:rPr lang="ru-RU" sz="2400" dirty="0" err="1"/>
              <a:t>қатысуында</a:t>
            </a:r>
            <a:r>
              <a:rPr lang="ru-RU" sz="2400" dirty="0"/>
              <a:t> </a:t>
            </a:r>
            <a:r>
              <a:rPr lang="ru-RU" sz="2400" dirty="0" err="1"/>
              <a:t>жүретін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химиялық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реакциясы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альдол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түзетін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негіздер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el-GR" sz="2400" dirty="0"/>
              <a:t>β-</a:t>
            </a:r>
            <a:r>
              <a:rPr lang="ru-RU" sz="2400" dirty="0" err="1"/>
              <a:t>гидроксиалдегид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el-GR" sz="2400" dirty="0"/>
              <a:t>β-</a:t>
            </a:r>
            <a:r>
              <a:rPr lang="ru-RU" sz="2400" dirty="0" err="1"/>
              <a:t>гидроксикетон</a:t>
            </a:r>
            <a:r>
              <a:rPr lang="ru-RU" sz="2400" dirty="0"/>
              <a:t>), ал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жағдайларда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альдолдың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сусыздану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өнімі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el-GR" sz="2400" dirty="0"/>
              <a:t>α,β-</a:t>
            </a:r>
            <a:r>
              <a:rPr lang="ru-RU" sz="2400" dirty="0" err="1"/>
              <a:t>қанықпаған</a:t>
            </a:r>
            <a:r>
              <a:rPr lang="ru-RU" sz="2400" dirty="0"/>
              <a:t> альдегид </a:t>
            </a:r>
            <a:r>
              <a:rPr lang="ru-RU" sz="2400" dirty="0" err="1"/>
              <a:t>немесе</a:t>
            </a:r>
            <a:r>
              <a:rPr lang="ru-RU" sz="2400" dirty="0"/>
              <a:t> кетон).</a:t>
            </a:r>
          </a:p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Альдол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конденсациясы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b="1" dirty="0" err="1"/>
              <a:t>альдегидтердің</a:t>
            </a:r>
            <a:r>
              <a:rPr lang="ru-RU" sz="2400" b="1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 err="1"/>
              <a:t>кетондардың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молекуласын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/>
              <a:t>альдегид пен </a:t>
            </a:r>
            <a:r>
              <a:rPr lang="ru-RU" sz="2400" b="1" dirty="0" err="1"/>
              <a:t>кетонды</a:t>
            </a:r>
            <a:r>
              <a:rPr lang="ru-RU" sz="2400" b="1" dirty="0"/>
              <a:t> </a:t>
            </a:r>
            <a:r>
              <a:rPr lang="ru-RU" sz="2400" b="1" dirty="0" err="1"/>
              <a:t>тағы</a:t>
            </a:r>
            <a:r>
              <a:rPr lang="ru-RU" sz="2400" b="1" dirty="0"/>
              <a:t>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күрделі</a:t>
            </a:r>
            <a:r>
              <a:rPr lang="ru-RU" sz="2400" b="1" dirty="0"/>
              <a:t> </a:t>
            </a:r>
            <a:r>
              <a:rPr lang="ru-RU" sz="2400" b="1" dirty="0" err="1"/>
              <a:t>молекулаға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альдегидтер</a:t>
            </a:r>
            <a:r>
              <a:rPr lang="ru-RU" sz="2400" dirty="0"/>
              <a:t> мен </a:t>
            </a:r>
            <a:r>
              <a:rPr lang="ru-RU" sz="2400" dirty="0" err="1"/>
              <a:t>кетондардың</a:t>
            </a:r>
            <a:r>
              <a:rPr lang="ru-RU" sz="2400" dirty="0"/>
              <a:t> </a:t>
            </a:r>
            <a:r>
              <a:rPr lang="ru-RU" sz="2400" dirty="0" err="1"/>
              <a:t>функцияларын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уақытта</a:t>
            </a:r>
            <a:r>
              <a:rPr lang="ru-RU" sz="2400" dirty="0"/>
              <a:t> </a:t>
            </a:r>
            <a:r>
              <a:rPr lang="ru-RU" sz="2400" dirty="0" err="1"/>
              <a:t>біріктіру</a:t>
            </a:r>
            <a:r>
              <a:rPr lang="ru-RU" sz="2400" dirty="0"/>
              <a:t>) </a:t>
            </a:r>
            <a:r>
              <a:rPr lang="ru-RU" sz="2400" b="1" dirty="0" err="1">
                <a:solidFill>
                  <a:srgbClr val="FF0000"/>
                </a:solidFill>
              </a:rPr>
              <a:t>біріктіру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нығыздау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 err="1">
                <a:solidFill>
                  <a:srgbClr val="FF0000"/>
                </a:solidFill>
              </a:rPr>
              <a:t>реакциясы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indent="534988" algn="just"/>
            <a:r>
              <a:rPr lang="ru-RU" sz="2400" b="1" dirty="0">
                <a:solidFill>
                  <a:srgbClr val="FF0000"/>
                </a:solidFill>
              </a:rPr>
              <a:t>Конденсация</a:t>
            </a:r>
            <a:r>
              <a:rPr lang="ru-RU" sz="2400" dirty="0"/>
              <a:t> – </a:t>
            </a:r>
            <a:r>
              <a:rPr lang="ru-RU" sz="2400" dirty="0" err="1"/>
              <a:t>қоюлану</a:t>
            </a:r>
            <a:r>
              <a:rPr lang="ru-RU" sz="2400" dirty="0"/>
              <a:t>, </a:t>
            </a:r>
            <a:r>
              <a:rPr lang="ru-RU" sz="2400" dirty="0" err="1"/>
              <a:t>жинақтау</a:t>
            </a:r>
            <a:r>
              <a:rPr lang="ru-RU" sz="2400" dirty="0"/>
              <a:t>, </a:t>
            </a:r>
            <a:r>
              <a:rPr lang="ru-RU" sz="2400" dirty="0" err="1"/>
              <a:t>нығыздау</a:t>
            </a:r>
            <a:r>
              <a:rPr lang="ru-RU" sz="2400" dirty="0"/>
              <a:t>; </a:t>
            </a:r>
            <a:r>
              <a:rPr lang="ru-RU" sz="2400" dirty="0" err="1"/>
              <a:t>сұйықтың</a:t>
            </a:r>
            <a:r>
              <a:rPr lang="ru-RU" sz="2400" dirty="0"/>
              <a:t> </a:t>
            </a:r>
            <a:r>
              <a:rPr lang="ru-RU" sz="2400" dirty="0" err="1"/>
              <a:t>нығыздалуы</a:t>
            </a:r>
            <a:r>
              <a:rPr lang="ru-RU" sz="2400" dirty="0"/>
              <a:t>, </a:t>
            </a:r>
            <a:r>
              <a:rPr lang="ru-RU" sz="2400" dirty="0" err="1"/>
              <a:t>газдардың</a:t>
            </a:r>
            <a:r>
              <a:rPr lang="ru-RU" sz="2400" dirty="0"/>
              <a:t> </a:t>
            </a:r>
            <a:r>
              <a:rPr lang="ru-RU" sz="2400" dirty="0" err="1"/>
              <a:t>сұйыққа</a:t>
            </a:r>
            <a:r>
              <a:rPr lang="ru-RU" sz="2400" dirty="0"/>
              <a:t> </a:t>
            </a:r>
            <a:r>
              <a:rPr lang="ru-RU" sz="2400" dirty="0" err="1"/>
              <a:t>конденсациялануы</a:t>
            </a:r>
            <a:r>
              <a:rPr lang="ru-RU" sz="2400" dirty="0"/>
              <a:t>, </a:t>
            </a:r>
            <a:r>
              <a:rPr lang="ru-RU" sz="2400" dirty="0" err="1"/>
              <a:t>электрлік</a:t>
            </a:r>
            <a:r>
              <a:rPr lang="ru-RU" sz="2400" dirty="0"/>
              <a:t> </a:t>
            </a:r>
            <a:r>
              <a:rPr lang="ru-RU" sz="2400" dirty="0" err="1"/>
              <a:t>күштің</a:t>
            </a:r>
            <a:r>
              <a:rPr lang="ru-RU" sz="2400" dirty="0"/>
              <a:t> </a:t>
            </a:r>
            <a:r>
              <a:rPr lang="ru-RU" sz="2400" dirty="0" err="1"/>
              <a:t>күшеюі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т.б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/>
              <a:t>Конденсация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катализаторлардың</a:t>
            </a:r>
            <a:r>
              <a:rPr lang="ru-RU" sz="2400" dirty="0"/>
              <a:t> </a:t>
            </a:r>
            <a:r>
              <a:rPr lang="ru-RU" sz="2400" dirty="0" err="1"/>
              <a:t>әсерінен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, </a:t>
            </a:r>
            <a:r>
              <a:rPr lang="ru-RU" sz="2400" dirty="0" err="1"/>
              <a:t>мысалы</a:t>
            </a:r>
            <a:r>
              <a:rPr lang="ru-RU" sz="2400" dirty="0"/>
              <a:t>, </a:t>
            </a:r>
            <a:r>
              <a:rPr lang="ru-RU" sz="2400" dirty="0" err="1"/>
              <a:t>сірке</a:t>
            </a:r>
            <a:r>
              <a:rPr lang="ru-RU" sz="2400" dirty="0"/>
              <a:t> </a:t>
            </a:r>
            <a:r>
              <a:rPr lang="ru-RU" sz="2400" dirty="0" err="1"/>
              <a:t>альдегидінің</a:t>
            </a:r>
            <a:r>
              <a:rPr lang="ru-RU" sz="2400" dirty="0"/>
              <a:t> </a:t>
            </a:r>
            <a:r>
              <a:rPr lang="ru-RU" sz="2400" dirty="0" err="1"/>
              <a:t>альдол</a:t>
            </a:r>
            <a:r>
              <a:rPr lang="ru-RU" sz="2400" dirty="0"/>
              <a:t> </a:t>
            </a:r>
            <a:r>
              <a:rPr lang="ru-RU" sz="2400" dirty="0" err="1"/>
              <a:t>конденсациясын</a:t>
            </a:r>
            <a:r>
              <a:rPr lang="ru-RU" sz="2400" dirty="0"/>
              <a:t> </a:t>
            </a:r>
            <a:r>
              <a:rPr lang="ru-RU" sz="2400" dirty="0" err="1"/>
              <a:t>келесі</a:t>
            </a:r>
            <a:r>
              <a:rPr lang="ru-RU" sz="2400" dirty="0"/>
              <a:t> </a:t>
            </a:r>
            <a:r>
              <a:rPr lang="ru-RU" sz="2400" dirty="0" err="1"/>
              <a:t>теңдеумен</a:t>
            </a:r>
            <a:r>
              <a:rPr lang="ru-RU" sz="2400" dirty="0"/>
              <a:t> </a:t>
            </a:r>
            <a:r>
              <a:rPr lang="ru-RU" sz="2400" dirty="0" err="1"/>
              <a:t>өрнектеуге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48" y="5337139"/>
            <a:ext cx="8145607" cy="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79" y="545741"/>
            <a:ext cx="112143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АЛЬДОЛ КОНДЕНСАЦИЯСЫ</a:t>
            </a:r>
          </a:p>
          <a:p>
            <a:pPr indent="534988" algn="just"/>
            <a:r>
              <a:rPr lang="ru-RU" sz="2600" dirty="0" err="1"/>
              <a:t>Алынған</a:t>
            </a:r>
            <a:r>
              <a:rPr lang="ru-RU" sz="2600" dirty="0"/>
              <a:t> </a:t>
            </a:r>
            <a:r>
              <a:rPr lang="ru-RU" sz="2600" dirty="0" err="1"/>
              <a:t>зат</a:t>
            </a:r>
            <a:r>
              <a:rPr lang="ru-RU" sz="2600" dirty="0"/>
              <a:t> (</a:t>
            </a:r>
            <a:r>
              <a:rPr lang="el-GR" sz="2600" dirty="0"/>
              <a:t>β-</a:t>
            </a:r>
            <a:r>
              <a:rPr lang="ru-RU" sz="2600" dirty="0" err="1"/>
              <a:t>гидроксибутирик</a:t>
            </a:r>
            <a:r>
              <a:rPr lang="ru-RU" sz="2600" dirty="0"/>
              <a:t> альдегид) </a:t>
            </a:r>
            <a:r>
              <a:rPr lang="ru-RU" sz="2600" dirty="0" err="1"/>
              <a:t>құрамында</a:t>
            </a:r>
            <a:r>
              <a:rPr lang="ru-RU" sz="2600" dirty="0"/>
              <a:t> </a:t>
            </a:r>
            <a:r>
              <a:rPr lang="ru-RU" sz="2600" b="1" dirty="0"/>
              <a:t>альдегид</a:t>
            </a:r>
            <a:r>
              <a:rPr lang="ru-RU" sz="2600" dirty="0"/>
              <a:t> пен </a:t>
            </a:r>
            <a:r>
              <a:rPr lang="ru-RU" sz="2600" b="1" dirty="0"/>
              <a:t>гидроксил</a:t>
            </a:r>
            <a:r>
              <a:rPr lang="ru-RU" sz="2600" dirty="0"/>
              <a:t> </a:t>
            </a:r>
            <a:r>
              <a:rPr lang="ru-RU" sz="2600" dirty="0" err="1"/>
              <a:t>топтары</a:t>
            </a:r>
            <a:r>
              <a:rPr lang="ru-RU" sz="2600" dirty="0"/>
              <a:t> бар, </a:t>
            </a:r>
            <a:r>
              <a:rPr lang="ru-RU" sz="2600" dirty="0" err="1"/>
              <a:t>сондықтан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альдол</a:t>
            </a:r>
            <a:r>
              <a:rPr lang="ru-RU" sz="2600" dirty="0"/>
              <a:t>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аталады</a:t>
            </a:r>
            <a:r>
              <a:rPr lang="ru-RU" sz="2600" dirty="0"/>
              <a:t>, ал </a:t>
            </a:r>
            <a:r>
              <a:rPr lang="ru-RU" sz="2600" b="1" dirty="0" err="1"/>
              <a:t>конденсацияның</a:t>
            </a:r>
            <a:r>
              <a:rPr lang="ru-RU" sz="2600" b="1" dirty="0"/>
              <a:t> </a:t>
            </a:r>
            <a:r>
              <a:rPr lang="ru-RU" sz="2600" b="1" dirty="0" err="1"/>
              <a:t>бұл</a:t>
            </a:r>
            <a:r>
              <a:rPr lang="ru-RU" sz="2600" b="1" dirty="0"/>
              <a:t> </a:t>
            </a:r>
            <a:r>
              <a:rPr lang="ru-RU" sz="2600" b="1" dirty="0" err="1"/>
              <a:t>түрі</a:t>
            </a:r>
            <a:r>
              <a:rPr lang="ru-RU" sz="2600" b="1" dirty="0"/>
              <a:t> - </a:t>
            </a:r>
            <a:r>
              <a:rPr lang="ru-RU" sz="2600" b="1" dirty="0" err="1">
                <a:solidFill>
                  <a:srgbClr val="FF0000"/>
                </a:solidFill>
              </a:rPr>
              <a:t>альдол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конденсациясы</a:t>
            </a:r>
            <a:r>
              <a:rPr lang="ru-RU" sz="2600" b="1" dirty="0"/>
              <a:t>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аталады</a:t>
            </a:r>
            <a:r>
              <a:rPr lang="ru-RU" sz="2600" dirty="0"/>
              <a:t>.</a:t>
            </a:r>
          </a:p>
          <a:p>
            <a:pPr indent="534988" algn="just"/>
            <a:r>
              <a:rPr lang="ru-RU" sz="2600" dirty="0"/>
              <a:t>Реакция </a:t>
            </a:r>
            <a:r>
              <a:rPr lang="ru-RU" sz="2600" dirty="0" err="1"/>
              <a:t>кетондар</a:t>
            </a:r>
            <a:r>
              <a:rPr lang="ru-RU" sz="2600" dirty="0"/>
              <a:t> </a:t>
            </a:r>
            <a:r>
              <a:rPr lang="ru-RU" sz="2600" dirty="0" err="1"/>
              <a:t>үшін</a:t>
            </a:r>
            <a:r>
              <a:rPr lang="ru-RU" sz="2600" dirty="0"/>
              <a:t> де </a:t>
            </a:r>
            <a:r>
              <a:rPr lang="ru-RU" sz="2600" dirty="0" err="1"/>
              <a:t>осылай</a:t>
            </a:r>
            <a:r>
              <a:rPr lang="ru-RU" sz="2600" dirty="0"/>
              <a:t> </a:t>
            </a:r>
            <a:r>
              <a:rPr lang="ru-RU" sz="2600" dirty="0" err="1"/>
              <a:t>жүреді</a:t>
            </a:r>
            <a:r>
              <a:rPr lang="ru-RU" sz="2600" dirty="0"/>
              <a:t>. </a:t>
            </a:r>
            <a:r>
              <a:rPr lang="ru-RU" sz="2600" dirty="0" err="1"/>
              <a:t>Ацетоннан</a:t>
            </a:r>
            <a:r>
              <a:rPr lang="ru-RU" sz="2600" dirty="0"/>
              <a:t>, </a:t>
            </a:r>
            <a:r>
              <a:rPr lang="ru-RU" sz="2600" dirty="0" err="1"/>
              <a:t>мысалы</a:t>
            </a:r>
            <a:r>
              <a:rPr lang="ru-RU" sz="2600" dirty="0"/>
              <a:t>, </a:t>
            </a:r>
            <a:r>
              <a:rPr lang="ru-RU" sz="2600" dirty="0" err="1"/>
              <a:t>диацетон</a:t>
            </a:r>
            <a:r>
              <a:rPr lang="ru-RU" sz="2600" dirty="0"/>
              <a:t> </a:t>
            </a:r>
            <a:r>
              <a:rPr lang="ru-RU" sz="2600" dirty="0" err="1"/>
              <a:t>спирті</a:t>
            </a:r>
            <a:r>
              <a:rPr lang="ru-RU" sz="2600" dirty="0"/>
              <a:t> </a:t>
            </a:r>
            <a:r>
              <a:rPr lang="ru-RU" sz="2600" dirty="0" err="1"/>
              <a:t>алынады</a:t>
            </a:r>
            <a:r>
              <a:rPr lang="ru-RU" sz="2600" dirty="0"/>
              <a:t>. </a:t>
            </a:r>
            <a:r>
              <a:rPr lang="ru-RU" sz="2600" dirty="0" err="1"/>
              <a:t>Алынған</a:t>
            </a:r>
            <a:r>
              <a:rPr lang="ru-RU" sz="2600" dirty="0"/>
              <a:t> </a:t>
            </a:r>
            <a:r>
              <a:rPr lang="ru-RU" sz="2600" dirty="0" err="1"/>
              <a:t>альдол</a:t>
            </a:r>
            <a:r>
              <a:rPr lang="ru-RU" sz="2600" dirty="0"/>
              <a:t> </a:t>
            </a:r>
            <a:r>
              <a:rPr lang="ru-RU" sz="2600" dirty="0" err="1"/>
              <a:t>конденсациясының</a:t>
            </a:r>
            <a:r>
              <a:rPr lang="ru-RU" sz="2600" dirty="0"/>
              <a:t> </a:t>
            </a:r>
            <a:r>
              <a:rPr lang="ru-RU" sz="2600" dirty="0" err="1"/>
              <a:t>альдегидті</a:t>
            </a:r>
            <a:r>
              <a:rPr lang="ru-RU" sz="2600" dirty="0"/>
              <a:t> </a:t>
            </a:r>
            <a:r>
              <a:rPr lang="ru-RU" sz="2600" dirty="0" err="1"/>
              <a:t>спирттері</a:t>
            </a:r>
            <a:r>
              <a:rPr lang="ru-RU" sz="2600" dirty="0"/>
              <a:t> </a:t>
            </a:r>
            <a:r>
              <a:rPr lang="ru-RU" sz="2600" dirty="0" err="1"/>
              <a:t>жоғары</a:t>
            </a:r>
            <a:r>
              <a:rPr lang="ru-RU" sz="2600" dirty="0"/>
              <a:t> </a:t>
            </a:r>
            <a:r>
              <a:rPr lang="ru-RU" sz="2600" dirty="0" err="1"/>
              <a:t>реактивті</a:t>
            </a:r>
            <a:r>
              <a:rPr lang="ru-RU" sz="2600" dirty="0"/>
              <a:t>.</a:t>
            </a:r>
          </a:p>
          <a:p>
            <a:pPr indent="534988" algn="just"/>
            <a:r>
              <a:rPr lang="ru-RU" sz="2600" b="1" dirty="0" err="1">
                <a:solidFill>
                  <a:srgbClr val="FF0000"/>
                </a:solidFill>
              </a:rPr>
              <a:t>Альдол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конденсациясы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аралық</a:t>
            </a:r>
            <a:r>
              <a:rPr lang="ru-RU" sz="2600" b="1" dirty="0"/>
              <a:t> </a:t>
            </a:r>
            <a:r>
              <a:rPr lang="ru-RU" sz="2600" b="1" dirty="0" err="1"/>
              <a:t>алмасу</a:t>
            </a:r>
            <a:r>
              <a:rPr lang="ru-RU" sz="2600" b="1" dirty="0"/>
              <a:t> </a:t>
            </a:r>
            <a:r>
              <a:rPr lang="ru-RU" sz="2600" b="1" dirty="0" err="1"/>
              <a:t>процестерінде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маңызды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рөл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атқарады</a:t>
            </a:r>
            <a:r>
              <a:rPr lang="ru-RU" sz="2600" dirty="0"/>
              <a:t>, </a:t>
            </a:r>
            <a:r>
              <a:rPr lang="ru-RU" sz="2600" dirty="0" err="1"/>
              <a:t>мұнда</a:t>
            </a:r>
            <a:r>
              <a:rPr lang="ru-RU" sz="2600" dirty="0"/>
              <a:t> </a:t>
            </a:r>
            <a:r>
              <a:rPr lang="ru-RU" sz="2600" b="1" dirty="0" err="1"/>
              <a:t>қарапайым</a:t>
            </a:r>
            <a:r>
              <a:rPr lang="ru-RU" sz="2600" b="1" dirty="0"/>
              <a:t> </a:t>
            </a:r>
            <a:r>
              <a:rPr lang="ru-RU" sz="2600" b="1" dirty="0" err="1"/>
              <a:t>қосылыстардан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күрделі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қосылыстарға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ауысуға</a:t>
            </a:r>
            <a:r>
              <a:rPr lang="ru-RU" sz="2600" dirty="0"/>
              <a:t>, </a:t>
            </a:r>
            <a:r>
              <a:rPr lang="ru-RU" sz="2600" dirty="0" err="1"/>
              <a:t>атап</a:t>
            </a:r>
            <a:r>
              <a:rPr lang="ru-RU" sz="2600" dirty="0"/>
              <a:t> </a:t>
            </a:r>
            <a:r>
              <a:rPr lang="ru-RU" sz="2600" dirty="0" err="1"/>
              <a:t>айтқанда</a:t>
            </a:r>
            <a:r>
              <a:rPr lang="ru-RU" sz="2600" dirty="0"/>
              <a:t> </a:t>
            </a:r>
            <a:r>
              <a:rPr lang="ru-RU" sz="2600" b="1" dirty="0" err="1"/>
              <a:t>альдегидтер</a:t>
            </a:r>
            <a:r>
              <a:rPr lang="ru-RU" sz="2600" b="1" dirty="0"/>
              <a:t> мен </a:t>
            </a:r>
            <a:r>
              <a:rPr lang="ru-RU" sz="2600" b="1" dirty="0" err="1"/>
              <a:t>кетондардан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моносахаридтердің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синтезіне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әкелуі</a:t>
            </a:r>
            <a:r>
              <a:rPr lang="ru-RU" sz="2600" dirty="0"/>
              <a:t> </a:t>
            </a:r>
            <a:r>
              <a:rPr lang="ru-RU" sz="2600" dirty="0" err="1"/>
              <a:t>мүмкін</a:t>
            </a:r>
            <a:r>
              <a:rPr lang="ru-RU" sz="2600" dirty="0"/>
              <a:t>.</a:t>
            </a:r>
          </a:p>
          <a:p>
            <a:pPr indent="534988" algn="just"/>
            <a:r>
              <a:rPr lang="ru-RU" sz="2600" dirty="0" err="1"/>
              <a:t>Жануарлар</a:t>
            </a:r>
            <a:r>
              <a:rPr lang="ru-RU" sz="2600" dirty="0"/>
              <a:t> </a:t>
            </a:r>
            <a:r>
              <a:rPr lang="ru-RU" sz="2600" dirty="0" err="1"/>
              <a:t>организмінде</a:t>
            </a:r>
            <a:r>
              <a:rPr lang="ru-RU" sz="2600" dirty="0"/>
              <a:t> </a:t>
            </a:r>
            <a:r>
              <a:rPr lang="ru-RU" sz="2600" b="1" dirty="0" err="1"/>
              <a:t>альдол</a:t>
            </a:r>
            <a:r>
              <a:rPr lang="ru-RU" sz="2600" b="1" dirty="0"/>
              <a:t> </a:t>
            </a:r>
            <a:r>
              <a:rPr lang="ru-RU" sz="2600" b="1" dirty="0" err="1"/>
              <a:t>конденсациясы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жоғары</a:t>
            </a:r>
            <a:r>
              <a:rPr lang="ru-RU" sz="2600" b="1" dirty="0">
                <a:solidFill>
                  <a:srgbClr val="FF0000"/>
                </a:solidFill>
              </a:rPr>
              <a:t> май </a:t>
            </a:r>
            <a:r>
              <a:rPr lang="ru-RU" sz="2600" b="1" dirty="0" err="1">
                <a:solidFill>
                  <a:srgbClr val="FF0000"/>
                </a:solidFill>
              </a:rPr>
              <a:t>қышқылдары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синтезінің</a:t>
            </a:r>
            <a:r>
              <a:rPr lang="ru-RU" sz="2600" dirty="0"/>
              <a:t> </a:t>
            </a:r>
            <a:r>
              <a:rPr lang="ru-RU" sz="2600" b="1" dirty="0" err="1"/>
              <a:t>аралық</a:t>
            </a:r>
            <a:r>
              <a:rPr lang="ru-RU" sz="2600" b="1" dirty="0"/>
              <a:t> </a:t>
            </a:r>
            <a:r>
              <a:rPr lang="ru-RU" sz="2600" b="1" dirty="0" err="1"/>
              <a:t>буыны</a:t>
            </a:r>
            <a:r>
              <a:rPr lang="ru-RU" sz="2600" b="1" dirty="0"/>
              <a:t> </a:t>
            </a:r>
            <a:r>
              <a:rPr lang="ru-RU" sz="2600" dirty="0" err="1"/>
              <a:t>болып</a:t>
            </a:r>
            <a:r>
              <a:rPr lang="ru-RU" sz="2600" dirty="0"/>
              <a:t> </a:t>
            </a:r>
            <a:r>
              <a:rPr lang="ru-RU" sz="2600" dirty="0" err="1"/>
              <a:t>табылады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01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59" y="669851"/>
            <a:ext cx="4807040" cy="45633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15" y="176911"/>
            <a:ext cx="663471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900" b="1" dirty="0">
                <a:solidFill>
                  <a:srgbClr val="FF0000"/>
                </a:solidFill>
              </a:rPr>
              <a:t>13-4 </a:t>
            </a:r>
            <a:r>
              <a:rPr lang="ru-RU" sz="1900" b="1" dirty="0" err="1">
                <a:solidFill>
                  <a:srgbClr val="FF0000"/>
                </a:solidFill>
              </a:rPr>
              <a:t>сурет</a:t>
            </a:r>
            <a:r>
              <a:rPr lang="ru-RU" sz="1900" b="1" dirty="0">
                <a:solidFill>
                  <a:srgbClr val="FF0000"/>
                </a:solidFill>
              </a:rPr>
              <a:t>. </a:t>
            </a:r>
            <a:r>
              <a:rPr lang="ru-RU" sz="1900" dirty="0" err="1"/>
              <a:t>Биологиялық</a:t>
            </a:r>
            <a:r>
              <a:rPr lang="ru-RU" sz="1900" dirty="0"/>
              <a:t> </a:t>
            </a:r>
            <a:r>
              <a:rPr lang="ru-RU" sz="1900" dirty="0" err="1"/>
              <a:t>жүйелердегі</a:t>
            </a:r>
            <a:r>
              <a:rPr lang="ru-RU" sz="1900" dirty="0"/>
              <a:t> С-С </a:t>
            </a:r>
            <a:r>
              <a:rPr lang="ru-RU" sz="1900" dirty="0" err="1"/>
              <a:t>байланысының</a:t>
            </a:r>
            <a:r>
              <a:rPr lang="ru-RU" sz="1900" dirty="0"/>
              <a:t> </a:t>
            </a:r>
            <a:r>
              <a:rPr lang="ru-RU" sz="1900" dirty="0" err="1"/>
              <a:t>бөлінуімен</a:t>
            </a:r>
            <a:r>
              <a:rPr lang="ru-RU" sz="1900" dirty="0"/>
              <a:t> </a:t>
            </a:r>
            <a:r>
              <a:rPr lang="ru-RU" sz="1900" dirty="0" err="1"/>
              <a:t>немесе</a:t>
            </a:r>
            <a:r>
              <a:rPr lang="ru-RU" sz="1900" dirty="0"/>
              <a:t> </a:t>
            </a:r>
            <a:r>
              <a:rPr lang="ru-RU" sz="1900" dirty="0" err="1"/>
              <a:t>түзілуімен</a:t>
            </a:r>
            <a:r>
              <a:rPr lang="ru-RU" sz="1900" dirty="0"/>
              <a:t> </a:t>
            </a:r>
            <a:r>
              <a:rPr lang="ru-RU" sz="1900" dirty="0" err="1"/>
              <a:t>жүретін</a:t>
            </a:r>
            <a:r>
              <a:rPr lang="ru-RU" sz="1900" dirty="0"/>
              <a:t> </a:t>
            </a:r>
            <a:r>
              <a:rPr lang="ru-RU" sz="1900" dirty="0" err="1"/>
              <a:t>реакциялардың</a:t>
            </a:r>
            <a:r>
              <a:rPr lang="ru-RU" sz="1900" dirty="0"/>
              <a:t> </a:t>
            </a:r>
            <a:r>
              <a:rPr lang="ru-RU" sz="1900" dirty="0" err="1"/>
              <a:t>мысалдары</a:t>
            </a:r>
            <a:r>
              <a:rPr lang="ru-RU" sz="1900" dirty="0"/>
              <a:t>. </a:t>
            </a:r>
          </a:p>
          <a:p>
            <a:pPr indent="361950" algn="just"/>
            <a:r>
              <a:rPr lang="ru-RU" sz="1900" b="1" dirty="0" err="1"/>
              <a:t>Альдол</a:t>
            </a:r>
            <a:r>
              <a:rPr lang="ru-RU" sz="1900" b="1" dirty="0"/>
              <a:t> </a:t>
            </a:r>
            <a:r>
              <a:rPr lang="ru-RU" sz="1900" b="1" dirty="0" err="1"/>
              <a:t>және</a:t>
            </a:r>
            <a:r>
              <a:rPr lang="ru-RU" sz="1900" b="1" dirty="0"/>
              <a:t> </a:t>
            </a:r>
            <a:r>
              <a:rPr lang="ru-RU" sz="1900" b="1" dirty="0" err="1"/>
              <a:t>Кляйзен</a:t>
            </a:r>
            <a:r>
              <a:rPr lang="ru-RU" sz="1900" b="1" dirty="0"/>
              <a:t> </a:t>
            </a:r>
            <a:r>
              <a:rPr lang="ru-RU" sz="1900" b="1" dirty="0" err="1"/>
              <a:t>конденсацияларында</a:t>
            </a:r>
            <a:r>
              <a:rPr lang="ru-RU" sz="1900" b="1" dirty="0"/>
              <a:t> </a:t>
            </a:r>
            <a:r>
              <a:rPr lang="ru-RU" sz="1900" b="1" dirty="0" err="1"/>
              <a:t>карбанион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нуклеофиль</a:t>
            </a:r>
            <a:r>
              <a:rPr lang="ru-RU" sz="1900" dirty="0"/>
              <a:t> </a:t>
            </a:r>
            <a:r>
              <a:rPr lang="ru-RU" sz="1900" dirty="0" err="1"/>
              <a:t>қызметін</a:t>
            </a:r>
            <a:r>
              <a:rPr lang="ru-RU" sz="1900" dirty="0"/>
              <a:t> </a:t>
            </a:r>
            <a:r>
              <a:rPr lang="ru-RU" sz="1900" dirty="0" err="1"/>
              <a:t>атқарады</a:t>
            </a:r>
            <a:r>
              <a:rPr lang="ru-RU" sz="1900" dirty="0"/>
              <a:t>, ал </a:t>
            </a:r>
            <a:r>
              <a:rPr lang="ru-RU" sz="1900" b="1" dirty="0" err="1"/>
              <a:t>карбонилді</a:t>
            </a:r>
            <a:r>
              <a:rPr lang="ru-RU" sz="1900" b="1" dirty="0"/>
              <a:t> </a:t>
            </a:r>
            <a:r>
              <a:rPr lang="ru-RU" sz="1900" b="1" dirty="0" err="1"/>
              <a:t>топтың</a:t>
            </a:r>
            <a:r>
              <a:rPr lang="ru-RU" sz="1900" b="1" dirty="0"/>
              <a:t> </a:t>
            </a:r>
            <a:r>
              <a:rPr lang="ru-RU" sz="1900" b="1" dirty="0" err="1"/>
              <a:t>көміртегісі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электрофил</a:t>
            </a:r>
            <a:r>
              <a:rPr lang="ru-RU" sz="1900" dirty="0"/>
              <a:t> </a:t>
            </a:r>
            <a:r>
              <a:rPr lang="ru-RU" sz="1900" dirty="0" err="1"/>
              <a:t>қызметін</a:t>
            </a:r>
            <a:r>
              <a:rPr lang="ru-RU" sz="1900" dirty="0"/>
              <a:t> </a:t>
            </a:r>
            <a:r>
              <a:rPr lang="ru-RU" sz="1900" dirty="0" err="1"/>
              <a:t>атқарады</a:t>
            </a:r>
            <a:r>
              <a:rPr lang="ru-RU" sz="1900" dirty="0"/>
              <a:t>.</a:t>
            </a:r>
          </a:p>
          <a:p>
            <a:pPr indent="361950" algn="just"/>
            <a:r>
              <a:rPr lang="ru-RU" sz="1900" dirty="0" err="1"/>
              <a:t>Екі</a:t>
            </a:r>
            <a:r>
              <a:rPr lang="ru-RU" sz="1900" dirty="0"/>
              <a:t> </a:t>
            </a:r>
            <a:r>
              <a:rPr lang="ru-RU" sz="1900" dirty="0" err="1"/>
              <a:t>жағдайда</a:t>
            </a:r>
            <a:r>
              <a:rPr lang="ru-RU" sz="1900" dirty="0"/>
              <a:t> да </a:t>
            </a:r>
            <a:r>
              <a:rPr lang="ru-RU" sz="1900" b="1" dirty="0" err="1">
                <a:solidFill>
                  <a:srgbClr val="FF0000"/>
                </a:solidFill>
              </a:rPr>
              <a:t>карбанион</a:t>
            </a:r>
            <a:r>
              <a:rPr lang="ru-RU" sz="1900" dirty="0"/>
              <a:t> </a:t>
            </a:r>
            <a:r>
              <a:rPr lang="ru-RU" sz="1900" dirty="0" err="1"/>
              <a:t>көрші</a:t>
            </a:r>
            <a:r>
              <a:rPr lang="ru-RU" sz="1900" dirty="0"/>
              <a:t> </a:t>
            </a:r>
            <a:r>
              <a:rPr lang="ru-RU" sz="1900" dirty="0" err="1"/>
              <a:t>көміртегі</a:t>
            </a:r>
            <a:r>
              <a:rPr lang="ru-RU" sz="1900" dirty="0"/>
              <a:t> </a:t>
            </a:r>
            <a:r>
              <a:rPr lang="ru-RU" sz="1900" dirty="0" err="1"/>
              <a:t>атомында</a:t>
            </a:r>
            <a:r>
              <a:rPr lang="ru-RU" sz="1900" dirty="0"/>
              <a:t> </a:t>
            </a:r>
            <a:r>
              <a:rPr lang="ru-RU" sz="1900" dirty="0" err="1"/>
              <a:t>басқа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карбонил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тобымен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dirty="0" err="1"/>
              <a:t>тұрақтанады</a:t>
            </a:r>
            <a:r>
              <a:rPr lang="ru-RU" sz="1900" dirty="0"/>
              <a:t>. </a:t>
            </a:r>
          </a:p>
          <a:p>
            <a:pPr indent="361950" algn="just"/>
            <a:r>
              <a:rPr lang="ru-RU" sz="1900" b="1" dirty="0" err="1"/>
              <a:t>Декарбоксилдену</a:t>
            </a:r>
            <a:r>
              <a:rPr lang="ru-RU" sz="1900" b="1" dirty="0"/>
              <a:t> </a:t>
            </a:r>
            <a:r>
              <a:rPr lang="ru-RU" sz="1900" b="1" dirty="0" err="1"/>
              <a:t>реакциясында</a:t>
            </a:r>
            <a:r>
              <a:rPr lang="ru-RU" sz="19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СО</a:t>
            </a:r>
            <a:r>
              <a:rPr lang="ru-RU" sz="2000" b="1" baseline="-25000" dirty="0">
                <a:solidFill>
                  <a:srgbClr val="FF0000"/>
                </a:solidFill>
              </a:rPr>
              <a:t>2</a:t>
            </a:r>
            <a:r>
              <a:rPr lang="ru-RU" sz="1900" b="1" dirty="0">
                <a:solidFill>
                  <a:srgbClr val="FF0000"/>
                </a:solidFill>
              </a:rPr>
              <a:t>-нің</a:t>
            </a:r>
            <a:r>
              <a:rPr lang="ru-RU" sz="1900" dirty="0"/>
              <a:t> </a:t>
            </a:r>
            <a:r>
              <a:rPr lang="ru-RU" sz="1900" dirty="0" err="1"/>
              <a:t>бөліну</a:t>
            </a:r>
            <a:r>
              <a:rPr lang="ru-RU" sz="1900" dirty="0"/>
              <a:t> </a:t>
            </a:r>
            <a:r>
              <a:rPr lang="ru-RU" sz="1900" dirty="0" err="1"/>
              <a:t>нәтижесінде</a:t>
            </a:r>
            <a:r>
              <a:rPr lang="ru-RU" sz="1900" dirty="0"/>
              <a:t> (</a:t>
            </a:r>
            <a:r>
              <a:rPr lang="ru-RU" sz="1900" dirty="0" err="1"/>
              <a:t>бұл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көміртегі</a:t>
            </a:r>
            <a:r>
              <a:rPr lang="ru-RU" sz="1900" b="1" dirty="0">
                <a:solidFill>
                  <a:srgbClr val="FF0000"/>
                </a:solidFill>
              </a:rPr>
              <a:t> атомы </a:t>
            </a:r>
            <a:r>
              <a:rPr lang="ru-RU" sz="1900" b="1" dirty="0" err="1">
                <a:solidFill>
                  <a:srgbClr val="FF0000"/>
                </a:solidFill>
              </a:rPr>
              <a:t>көк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түспен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белгіленген</a:t>
            </a:r>
            <a:r>
              <a:rPr lang="ru-RU" sz="1900" dirty="0"/>
              <a:t>) </a:t>
            </a:r>
            <a:r>
              <a:rPr lang="ru-RU" sz="1900" b="1" dirty="0" err="1"/>
              <a:t>карбанион</a:t>
            </a:r>
            <a:r>
              <a:rPr lang="ru-RU" sz="1900" dirty="0"/>
              <a:t> </a:t>
            </a:r>
            <a:r>
              <a:rPr lang="ru-RU" sz="1900" dirty="0" err="1"/>
              <a:t>түзіледі</a:t>
            </a:r>
            <a:r>
              <a:rPr lang="ru-RU" sz="1900" dirty="0"/>
              <a:t>.</a:t>
            </a:r>
          </a:p>
          <a:p>
            <a:pPr indent="361950" algn="just"/>
            <a:r>
              <a:rPr lang="ru-RU" sz="1900" dirty="0" err="1"/>
              <a:t>Бұл</a:t>
            </a:r>
            <a:r>
              <a:rPr lang="ru-RU" sz="1900" dirty="0"/>
              <a:t> реакция </a:t>
            </a:r>
            <a:r>
              <a:rPr lang="ru-RU" sz="1900" b="1" dirty="0" err="1"/>
              <a:t>карбанионға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жақын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орналасқан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карбонил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тобының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тұрақтандырғыш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әсерінсіз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dirty="0" err="1"/>
              <a:t>айтарлықтай</a:t>
            </a:r>
            <a:r>
              <a:rPr lang="ru-RU" sz="1900" dirty="0"/>
              <a:t> </a:t>
            </a:r>
            <a:r>
              <a:rPr lang="ru-RU" sz="1900" dirty="0" err="1"/>
              <a:t>жылдамдықпен</a:t>
            </a:r>
            <a:r>
              <a:rPr lang="ru-RU" sz="1900" dirty="0"/>
              <a:t> </a:t>
            </a:r>
            <a:r>
              <a:rPr lang="ru-RU" sz="1900" dirty="0" err="1"/>
              <a:t>жүруі</a:t>
            </a:r>
            <a:r>
              <a:rPr lang="ru-RU" sz="1900" dirty="0"/>
              <a:t> </a:t>
            </a:r>
            <a:r>
              <a:rPr lang="ru-RU" sz="1900" dirty="0" err="1"/>
              <a:t>мүмкін</a:t>
            </a:r>
            <a:r>
              <a:rPr lang="ru-RU" sz="1900" dirty="0"/>
              <a:t> </a:t>
            </a:r>
            <a:r>
              <a:rPr lang="ru-RU" sz="1900" dirty="0" err="1"/>
              <a:t>емес</a:t>
            </a:r>
            <a:r>
              <a:rPr lang="ru-RU" sz="1900" dirty="0"/>
              <a:t> </a:t>
            </a:r>
            <a:r>
              <a:rPr lang="ru-RU" sz="1900" dirty="0" err="1"/>
              <a:t>еді</a:t>
            </a:r>
            <a:r>
              <a:rPr lang="ru-RU" sz="1900" dirty="0"/>
              <a:t>.</a:t>
            </a:r>
          </a:p>
          <a:p>
            <a:pPr indent="361950" algn="just"/>
            <a:r>
              <a:rPr lang="ru-RU" sz="1900" dirty="0" err="1"/>
              <a:t>Карбанионды</a:t>
            </a:r>
            <a:r>
              <a:rPr lang="ru-RU" sz="1900" dirty="0"/>
              <a:t> </a:t>
            </a:r>
            <a:r>
              <a:rPr lang="ru-RU" sz="1900" dirty="0" err="1"/>
              <a:t>бейнеленген</a:t>
            </a:r>
            <a:r>
              <a:rPr lang="ru-RU" sz="1900" dirty="0"/>
              <a:t> </a:t>
            </a:r>
            <a:r>
              <a:rPr lang="ru-RU" sz="1900" dirty="0" err="1"/>
              <a:t>сайын</a:t>
            </a:r>
            <a:r>
              <a:rPr lang="ru-RU" sz="1900" dirty="0"/>
              <a:t> </a:t>
            </a:r>
            <a:r>
              <a:rPr lang="ru-RU" sz="1900" dirty="0" err="1"/>
              <a:t>көрші</a:t>
            </a:r>
            <a:r>
              <a:rPr lang="ru-RU" sz="1900" dirty="0"/>
              <a:t> </a:t>
            </a:r>
            <a:r>
              <a:rPr lang="ru-RU" sz="1900" dirty="0" err="1"/>
              <a:t>карбонил</a:t>
            </a:r>
            <a:r>
              <a:rPr lang="ru-RU" sz="1900" dirty="0"/>
              <a:t> </a:t>
            </a:r>
            <a:r>
              <a:rPr lang="ru-RU" sz="1900" dirty="0" err="1"/>
              <a:t>тобын</a:t>
            </a:r>
            <a:r>
              <a:rPr lang="ru-RU" sz="1900" dirty="0"/>
              <a:t> </a:t>
            </a:r>
            <a:r>
              <a:rPr lang="ru-RU" sz="1900" dirty="0" err="1"/>
              <a:t>қамтитын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тұрақтандырушы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резонанстық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құрылымдар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dirty="0"/>
              <a:t>13-3, б-</a:t>
            </a:r>
            <a:r>
              <a:rPr lang="ru-RU" sz="1900" dirty="0" err="1"/>
              <a:t>суретте</a:t>
            </a:r>
            <a:r>
              <a:rPr lang="ru-RU" sz="1900" dirty="0"/>
              <a:t> </a:t>
            </a:r>
            <a:r>
              <a:rPr lang="ru-RU" sz="1900" dirty="0" err="1"/>
              <a:t>көрсетілгендей</a:t>
            </a:r>
            <a:r>
              <a:rPr lang="ru-RU" sz="1900" dirty="0"/>
              <a:t> </a:t>
            </a:r>
            <a:r>
              <a:rPr lang="ru-RU" sz="1900" dirty="0" err="1"/>
              <a:t>болады</a:t>
            </a:r>
            <a:r>
              <a:rPr lang="ru-RU" sz="1900" dirty="0"/>
              <a:t>. </a:t>
            </a:r>
          </a:p>
          <a:p>
            <a:pPr indent="361950" algn="just"/>
            <a:r>
              <a:rPr lang="ru-RU" sz="1900" dirty="0" err="1"/>
              <a:t>Карбанионды</a:t>
            </a:r>
            <a:r>
              <a:rPr lang="ru-RU" sz="1900" dirty="0"/>
              <a:t> </a:t>
            </a:r>
            <a:r>
              <a:rPr lang="ru-RU" sz="1900" dirty="0" err="1"/>
              <a:t>тұрақтандыруда</a:t>
            </a:r>
            <a:r>
              <a:rPr lang="ru-RU" sz="1900" dirty="0"/>
              <a:t> </a:t>
            </a:r>
            <a:r>
              <a:rPr lang="ru-RU" sz="1900" dirty="0" err="1"/>
              <a:t>карбонил</a:t>
            </a:r>
            <a:r>
              <a:rPr lang="ru-RU" sz="1900" dirty="0"/>
              <a:t> </a:t>
            </a:r>
            <a:r>
              <a:rPr lang="ru-RU" sz="1900" dirty="0" err="1"/>
              <a:t>тобының</a:t>
            </a:r>
            <a:r>
              <a:rPr lang="ru-RU" sz="1900" dirty="0"/>
              <a:t> </a:t>
            </a:r>
            <a:r>
              <a:rPr lang="ru-RU" sz="1900" dirty="0" err="1"/>
              <a:t>орнына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имино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тобы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dirty="0"/>
              <a:t>(13-3, в-</a:t>
            </a:r>
            <a:r>
              <a:rPr lang="ru-RU" sz="1900" dirty="0" err="1"/>
              <a:t>сурет</a:t>
            </a:r>
            <a:r>
              <a:rPr lang="ru-RU" sz="1900" dirty="0"/>
              <a:t>) </a:t>
            </a:r>
            <a:r>
              <a:rPr lang="ru-RU" sz="1900" dirty="0" err="1"/>
              <a:t>немесе</a:t>
            </a:r>
            <a:r>
              <a:rPr lang="ru-RU" sz="1900" dirty="0"/>
              <a:t> </a:t>
            </a:r>
            <a:r>
              <a:rPr lang="ru-RU" sz="1900" dirty="0" err="1"/>
              <a:t>басқа</a:t>
            </a:r>
            <a:r>
              <a:rPr lang="ru-RU" sz="1900" dirty="0"/>
              <a:t> </a:t>
            </a:r>
            <a:r>
              <a:rPr lang="ru-RU" sz="1900" b="1" dirty="0"/>
              <a:t>электрон </a:t>
            </a:r>
            <a:r>
              <a:rPr lang="ru-RU" sz="1900" b="1" dirty="0" err="1"/>
              <a:t>тартып</a:t>
            </a:r>
            <a:r>
              <a:rPr lang="ru-RU" sz="1900" b="1" dirty="0"/>
              <a:t> </a:t>
            </a:r>
            <a:r>
              <a:rPr lang="ru-RU" sz="1900" b="1" dirty="0" err="1"/>
              <a:t>алатын</a:t>
            </a:r>
            <a:r>
              <a:rPr lang="ru-RU" sz="1900" b="1" dirty="0"/>
              <a:t> (</a:t>
            </a:r>
            <a:r>
              <a:rPr lang="ru-RU" sz="1900" b="1" dirty="0" err="1"/>
              <a:t>электроноакцепторлық</a:t>
            </a:r>
            <a:r>
              <a:rPr lang="ru-RU" sz="1900" b="1" dirty="0"/>
              <a:t>) топ</a:t>
            </a:r>
            <a:r>
              <a:rPr lang="ru-RU" sz="1900" dirty="0"/>
              <a:t>, </a:t>
            </a:r>
            <a:r>
              <a:rPr lang="ru-RU" sz="1900" dirty="0" err="1"/>
              <a:t>соның</a:t>
            </a:r>
            <a:r>
              <a:rPr lang="ru-RU" sz="1900" dirty="0"/>
              <a:t> </a:t>
            </a:r>
            <a:r>
              <a:rPr lang="ru-RU" sz="1900" dirty="0" err="1"/>
              <a:t>ішінде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пиридоксаль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сияқты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кейбір</a:t>
            </a:r>
            <a:r>
              <a:rPr lang="ru-RU" sz="1900" b="1" dirty="0">
                <a:solidFill>
                  <a:srgbClr val="FF0000"/>
                </a:solidFill>
              </a:rPr>
              <a:t> фермент </a:t>
            </a:r>
            <a:r>
              <a:rPr lang="ru-RU" sz="1900" b="1" dirty="0" err="1">
                <a:solidFill>
                  <a:srgbClr val="FF0000"/>
                </a:solidFill>
              </a:rPr>
              <a:t>кофакторлары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dirty="0" err="1"/>
              <a:t>қатысуы</a:t>
            </a:r>
            <a:r>
              <a:rPr lang="ru-RU" sz="1900" dirty="0"/>
              <a:t> </a:t>
            </a:r>
            <a:r>
              <a:rPr lang="ru-RU" sz="1900" dirty="0" err="1"/>
              <a:t>мүмкін</a:t>
            </a:r>
            <a:r>
              <a:rPr lang="ru-RU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99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73" y="306710"/>
            <a:ext cx="113768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ru-RU" sz="2800" b="1" dirty="0" err="1">
                <a:solidFill>
                  <a:srgbClr val="FF0000"/>
                </a:solidFill>
              </a:rPr>
              <a:t>Альдол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конденсациясы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альдол-кротондық</a:t>
            </a:r>
            <a:r>
              <a:rPr lang="ru-RU" sz="2800" dirty="0"/>
              <a:t> конденсация, </a:t>
            </a:r>
            <a:r>
              <a:rPr lang="ru-RU" sz="2800" dirty="0" err="1"/>
              <a:t>альдол</a:t>
            </a:r>
            <a:r>
              <a:rPr lang="ru-RU" sz="2800" dirty="0"/>
              <a:t> </a:t>
            </a:r>
            <a:r>
              <a:rPr lang="ru-RU" sz="2800" dirty="0" err="1"/>
              <a:t>реакциясы</a:t>
            </a:r>
            <a:r>
              <a:rPr lang="ru-RU" sz="2800" dirty="0"/>
              <a:t>) - </a:t>
            </a:r>
            <a:r>
              <a:rPr lang="ru-RU" sz="2800" dirty="0" err="1"/>
              <a:t>альдолдың</a:t>
            </a:r>
            <a:r>
              <a:rPr lang="ru-RU" sz="2800" dirty="0"/>
              <a:t> (</a:t>
            </a:r>
            <a:r>
              <a:rPr lang="el-GR" sz="2800" dirty="0"/>
              <a:t>β-</a:t>
            </a:r>
            <a:r>
              <a:rPr lang="ru-RU" sz="2800" dirty="0" err="1"/>
              <a:t>гидроксиалдегид</a:t>
            </a:r>
            <a:r>
              <a:rPr lang="ru-RU" sz="2800" dirty="0"/>
              <a:t> </a:t>
            </a:r>
            <a:r>
              <a:rPr lang="ru-RU" sz="2800" dirty="0" err="1"/>
              <a:t>немесе</a:t>
            </a:r>
            <a:r>
              <a:rPr lang="ru-RU" sz="2800" dirty="0"/>
              <a:t> </a:t>
            </a:r>
            <a:r>
              <a:rPr lang="el-GR" sz="2800" dirty="0"/>
              <a:t>β-</a:t>
            </a:r>
            <a:r>
              <a:rPr lang="ru-RU" sz="2800" dirty="0" err="1"/>
              <a:t>гидроксикетон</a:t>
            </a:r>
            <a:r>
              <a:rPr lang="ru-RU" sz="2800" dirty="0"/>
              <a:t>) </a:t>
            </a:r>
            <a:r>
              <a:rPr lang="ru-RU" sz="2800" dirty="0" err="1"/>
              <a:t>түзу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b="1" dirty="0" err="1"/>
              <a:t>қышқыл</a:t>
            </a:r>
            <a:r>
              <a:rPr lang="ru-RU" sz="2800" b="1" dirty="0"/>
              <a:t> </a:t>
            </a:r>
            <a:r>
              <a:rPr lang="ru-RU" sz="2800" b="1" dirty="0" err="1"/>
              <a:t>немесе</a:t>
            </a:r>
            <a:r>
              <a:rPr lang="ru-RU" sz="2800" b="1" dirty="0"/>
              <a:t> </a:t>
            </a:r>
            <a:r>
              <a:rPr lang="ru-RU" sz="2800" b="1" dirty="0" err="1"/>
              <a:t>негіз</a:t>
            </a:r>
            <a:r>
              <a:rPr lang="ru-RU" sz="2800" b="1" dirty="0"/>
              <a:t> </a:t>
            </a:r>
            <a:r>
              <a:rPr lang="ru-RU" sz="2800" b="1" dirty="0" err="1"/>
              <a:t>қатысында</a:t>
            </a:r>
            <a:r>
              <a:rPr lang="ru-RU" sz="2800" b="1" dirty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альдегидтің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немесе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кетонның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екі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молекуласының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химиялық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реакциясы</a:t>
            </a:r>
            <a:r>
              <a:rPr lang="ru-RU" sz="2800" dirty="0"/>
              <a:t>, ал </a:t>
            </a:r>
            <a:r>
              <a:rPr lang="ru-RU" sz="2800" dirty="0" err="1"/>
              <a:t>кейбір</a:t>
            </a:r>
            <a:r>
              <a:rPr lang="ru-RU" sz="2800" dirty="0"/>
              <a:t> </a:t>
            </a:r>
            <a:r>
              <a:rPr lang="ru-RU" sz="2800" dirty="0" err="1"/>
              <a:t>жағдайларда</a:t>
            </a:r>
            <a:r>
              <a:rPr lang="ru-RU" sz="2800" dirty="0"/>
              <a:t> - </a:t>
            </a:r>
            <a:r>
              <a:rPr lang="ru-RU" sz="2800" dirty="0" err="1"/>
              <a:t>альдолдың</a:t>
            </a:r>
            <a:r>
              <a:rPr lang="ru-RU" sz="2800" dirty="0"/>
              <a:t> </a:t>
            </a:r>
            <a:r>
              <a:rPr lang="ru-RU" sz="2800" dirty="0" err="1"/>
              <a:t>сусыздану</a:t>
            </a:r>
            <a:r>
              <a:rPr lang="ru-RU" sz="2800" dirty="0"/>
              <a:t> </a:t>
            </a:r>
            <a:r>
              <a:rPr lang="ru-RU" sz="2800" dirty="0" err="1"/>
              <a:t>өнімі</a:t>
            </a:r>
            <a:r>
              <a:rPr lang="ru-RU" sz="2800" dirty="0"/>
              <a:t> (</a:t>
            </a:r>
            <a:r>
              <a:rPr lang="el-GR" sz="2800" dirty="0"/>
              <a:t>α,β -</a:t>
            </a:r>
            <a:r>
              <a:rPr lang="ru-RU" sz="2800" dirty="0" err="1"/>
              <a:t>қанықпаған</a:t>
            </a:r>
            <a:r>
              <a:rPr lang="ru-RU" sz="2800" dirty="0"/>
              <a:t> альдегид </a:t>
            </a:r>
            <a:r>
              <a:rPr lang="ru-RU" sz="2800" dirty="0" err="1"/>
              <a:t>немесе</a:t>
            </a:r>
            <a:r>
              <a:rPr lang="ru-RU" sz="2800" dirty="0"/>
              <a:t> кетон).</a:t>
            </a:r>
          </a:p>
          <a:p>
            <a:pPr indent="627063" algn="just"/>
            <a:r>
              <a:rPr lang="ru-RU" sz="2800" b="1" dirty="0">
                <a:solidFill>
                  <a:srgbClr val="FF0000"/>
                </a:solidFill>
              </a:rPr>
              <a:t>С—С </a:t>
            </a:r>
            <a:r>
              <a:rPr lang="ru-RU" sz="2800" b="1" dirty="0" err="1">
                <a:solidFill>
                  <a:srgbClr val="FF0000"/>
                </a:solidFill>
              </a:rPr>
              <a:t>байланысын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құру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жиі</a:t>
            </a:r>
            <a:r>
              <a:rPr lang="ru-RU" sz="2800" dirty="0"/>
              <a:t> </a:t>
            </a:r>
            <a:r>
              <a:rPr lang="ru-RU" sz="2800" b="1" dirty="0" err="1"/>
              <a:t>альдол</a:t>
            </a:r>
            <a:r>
              <a:rPr lang="ru-RU" sz="2800" b="1" dirty="0"/>
              <a:t> </a:t>
            </a:r>
            <a:r>
              <a:rPr lang="ru-RU" sz="2800" b="1" dirty="0" err="1"/>
              <a:t>конденсациясы</a:t>
            </a:r>
            <a:r>
              <a:rPr lang="ru-RU" sz="2800" b="1" dirty="0"/>
              <a:t> </a:t>
            </a:r>
            <a:r>
              <a:rPr lang="ru-RU" sz="2800" b="1" dirty="0" err="1"/>
              <a:t>қолданылады</a:t>
            </a:r>
            <a:r>
              <a:rPr lang="ru-RU" sz="2800" dirty="0"/>
              <a:t>; </a:t>
            </a:r>
            <a:r>
              <a:rPr lang="ru-RU" sz="2800" b="1" dirty="0"/>
              <a:t>гликолиз </a:t>
            </a:r>
            <a:r>
              <a:rPr lang="ru-RU" sz="2800" b="1" dirty="0" err="1"/>
              <a:t>кезінде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альдолаза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алты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көміртекті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қосылыстың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/>
              <a:t>екі</a:t>
            </a:r>
            <a:r>
              <a:rPr lang="ru-RU" sz="2800" b="1" dirty="0"/>
              <a:t> </a:t>
            </a:r>
            <a:r>
              <a:rPr lang="ru-RU" sz="2800" b="1" dirty="0" err="1"/>
              <a:t>үштік</a:t>
            </a:r>
            <a:r>
              <a:rPr lang="ru-RU" sz="2800" b="1" dirty="0"/>
              <a:t> </a:t>
            </a:r>
            <a:r>
              <a:rPr lang="ru-RU" sz="2800" b="1" dirty="0" err="1"/>
              <a:t>көміртекті</a:t>
            </a:r>
            <a:r>
              <a:rPr lang="ru-RU" sz="2800" b="1" dirty="0"/>
              <a:t> </a:t>
            </a:r>
            <a:r>
              <a:rPr lang="ru-RU" sz="2800" b="1" dirty="0" err="1"/>
              <a:t>қосылыстарға</a:t>
            </a:r>
            <a:r>
              <a:rPr lang="ru-RU" sz="2800" dirty="0"/>
              <a:t> </a:t>
            </a:r>
            <a:r>
              <a:rPr lang="ru-RU" sz="2800" dirty="0" err="1"/>
              <a:t>айналуының</a:t>
            </a:r>
            <a:r>
              <a:rPr lang="ru-RU" sz="2800" dirty="0"/>
              <a:t> </a:t>
            </a:r>
            <a:r>
              <a:rPr lang="ru-RU" sz="2800" dirty="0" err="1"/>
              <a:t>кері</a:t>
            </a:r>
            <a:r>
              <a:rPr lang="ru-RU" sz="2800" dirty="0"/>
              <a:t> </a:t>
            </a:r>
            <a:r>
              <a:rPr lang="ru-RU" sz="2800" dirty="0" err="1"/>
              <a:t>реакциясын</a:t>
            </a:r>
            <a:r>
              <a:rPr lang="ru-RU" sz="2800" dirty="0"/>
              <a:t> </a:t>
            </a:r>
            <a:r>
              <a:rPr lang="ru-RU" sz="2800" dirty="0" err="1"/>
              <a:t>катализдейді</a:t>
            </a:r>
            <a:r>
              <a:rPr lang="ru-RU" sz="2800" dirty="0"/>
              <a:t> (</a:t>
            </a:r>
            <a:r>
              <a:rPr lang="ru-RU" sz="2800" b="1" dirty="0"/>
              <a:t>14-5-сурет</a:t>
            </a:r>
            <a:r>
              <a:rPr lang="ru-RU" sz="2800" dirty="0"/>
              <a:t>ті </a:t>
            </a:r>
            <a:r>
              <a:rPr lang="ru-RU" sz="2800" dirty="0" err="1"/>
              <a:t>қараңыз</a:t>
            </a:r>
            <a:r>
              <a:rPr lang="ru-RU" sz="2800" dirty="0"/>
              <a:t>).</a:t>
            </a:r>
          </a:p>
          <a:p>
            <a:pPr indent="627063" algn="just"/>
            <a:r>
              <a:rPr lang="ru-RU" sz="2800" b="1" dirty="0" err="1"/>
              <a:t>Кляйзен</a:t>
            </a:r>
            <a:r>
              <a:rPr lang="ru-RU" sz="2800" b="1" dirty="0"/>
              <a:t> </a:t>
            </a:r>
            <a:r>
              <a:rPr lang="ru-RU" sz="2800" b="1" dirty="0" err="1"/>
              <a:t>конденсациясында</a:t>
            </a:r>
            <a:r>
              <a:rPr lang="ru-RU" sz="2800" b="1" dirty="0"/>
              <a:t> </a:t>
            </a:r>
            <a:r>
              <a:rPr lang="ru-RU" sz="2800" dirty="0" err="1"/>
              <a:t>карбанион</a:t>
            </a:r>
            <a:r>
              <a:rPr lang="ru-RU" sz="2800" dirty="0"/>
              <a:t> </a:t>
            </a:r>
            <a:r>
              <a:rPr lang="ru-RU" sz="2800" dirty="0" err="1"/>
              <a:t>көрші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тиоэфирдің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карбонил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тобымен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тұрақтанады</a:t>
            </a:r>
            <a:r>
              <a:rPr lang="ru-RU" sz="2800" dirty="0"/>
              <a:t>; </a:t>
            </a:r>
            <a:r>
              <a:rPr lang="ru-RU" sz="2800" dirty="0" err="1"/>
              <a:t>мысал</a:t>
            </a:r>
            <a:r>
              <a:rPr lang="ru-RU" sz="2800" dirty="0"/>
              <a:t> </a:t>
            </a:r>
            <a:r>
              <a:rPr lang="ru-RU" sz="2800" dirty="0" err="1"/>
              <a:t>ретінде</a:t>
            </a:r>
            <a:r>
              <a:rPr lang="ru-RU" sz="2800" dirty="0"/>
              <a:t> </a:t>
            </a:r>
            <a:r>
              <a:rPr lang="ru-RU" sz="2800" b="1" dirty="0"/>
              <a:t>лимон </a:t>
            </a:r>
            <a:r>
              <a:rPr lang="ru-RU" sz="2800" b="1" dirty="0" err="1"/>
              <a:t>қышқылының</a:t>
            </a:r>
            <a:r>
              <a:rPr lang="ru-RU" sz="2800" b="1" dirty="0"/>
              <a:t> </a:t>
            </a:r>
            <a:r>
              <a:rPr lang="ru-RU" sz="2800" b="1" dirty="0" err="1"/>
              <a:t>цикліндегі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цитраттың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синтезін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келтіруге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 (</a:t>
            </a:r>
            <a:r>
              <a:rPr lang="ru-RU" sz="2800" b="1" dirty="0"/>
              <a:t>сурет16-9 </a:t>
            </a:r>
            <a:r>
              <a:rPr lang="ru-RU" sz="2800" b="1" dirty="0" err="1"/>
              <a:t>қараңыз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1086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0" y="297711"/>
            <a:ext cx="7023506" cy="6230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99991" y="499753"/>
            <a:ext cx="37958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ru-RU" sz="2400" b="1" dirty="0">
                <a:solidFill>
                  <a:srgbClr val="FF0000"/>
                </a:solidFill>
              </a:rPr>
              <a:t>14-5 </a:t>
            </a:r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. РЕАКЦИЯ МЕХАНИЗМІ. </a:t>
            </a:r>
            <a:r>
              <a:rPr lang="ru-RU" sz="2400" b="1" dirty="0" err="1"/>
              <a:t>Альдолаза</a:t>
            </a:r>
            <a:r>
              <a:rPr lang="ru-RU" sz="2400" b="1" dirty="0"/>
              <a:t> </a:t>
            </a:r>
            <a:r>
              <a:rPr lang="en-US" sz="2400" b="1" dirty="0"/>
              <a:t>I </a:t>
            </a:r>
            <a:r>
              <a:rPr lang="ru-RU" sz="2400" b="1" dirty="0" err="1"/>
              <a:t>катализдейтін</a:t>
            </a:r>
            <a:r>
              <a:rPr lang="ru-RU" sz="2400" b="1" dirty="0"/>
              <a:t> реакция. </a:t>
            </a:r>
          </a:p>
          <a:p>
            <a:pPr indent="542925"/>
            <a:r>
              <a:rPr lang="ru-RU" sz="2400" dirty="0" err="1"/>
              <a:t>Мұнда</a:t>
            </a:r>
            <a:r>
              <a:rPr lang="ru-RU" sz="2400" dirty="0"/>
              <a:t> </a:t>
            </a:r>
            <a:r>
              <a:rPr lang="ru-RU" sz="2400" dirty="0" err="1"/>
              <a:t>альдол</a:t>
            </a:r>
            <a:r>
              <a:rPr lang="ru-RU" sz="2400" dirty="0"/>
              <a:t> </a:t>
            </a:r>
            <a:r>
              <a:rPr lang="ru-RU" sz="2400" dirty="0" err="1"/>
              <a:t>конденсациясының</a:t>
            </a:r>
            <a:r>
              <a:rPr lang="ru-RU" sz="2400" dirty="0"/>
              <a:t> </a:t>
            </a:r>
            <a:r>
              <a:rPr lang="ru-RU" sz="2400" dirty="0" err="1"/>
              <a:t>кері</a:t>
            </a:r>
            <a:r>
              <a:rPr lang="ru-RU" sz="2400" dirty="0"/>
              <a:t> </a:t>
            </a:r>
            <a:r>
              <a:rPr lang="ru-RU" sz="2400" dirty="0" err="1"/>
              <a:t>реакциясы</a:t>
            </a:r>
            <a:r>
              <a:rPr lang="ru-RU" sz="2400" dirty="0"/>
              <a:t> </a:t>
            </a:r>
            <a:r>
              <a:rPr lang="ru-RU" sz="2400" dirty="0" err="1"/>
              <a:t>көрсетілген</a:t>
            </a:r>
            <a:r>
              <a:rPr lang="ru-RU" sz="2400" dirty="0"/>
              <a:t>. </a:t>
            </a:r>
          </a:p>
          <a:p>
            <a:pPr indent="542925"/>
            <a:r>
              <a:rPr lang="ru-RU" sz="2400" dirty="0"/>
              <a:t>С-3 </a:t>
            </a:r>
            <a:r>
              <a:rPr lang="ru-RU" sz="2400" dirty="0" err="1"/>
              <a:t>және</a:t>
            </a:r>
            <a:r>
              <a:rPr lang="ru-RU" sz="2400" dirty="0"/>
              <a:t> С-4 </a:t>
            </a:r>
            <a:r>
              <a:rPr lang="ru-RU" sz="2400" dirty="0" err="1"/>
              <a:t>арасындағы</a:t>
            </a:r>
            <a:r>
              <a:rPr lang="ru-RU" sz="2400" dirty="0"/>
              <a:t> </a:t>
            </a:r>
            <a:r>
              <a:rPr lang="ru-RU" sz="2400" dirty="0" err="1"/>
              <a:t>байланыстың</a:t>
            </a:r>
            <a:r>
              <a:rPr lang="ru-RU" sz="2400" dirty="0"/>
              <a:t> </a:t>
            </a:r>
            <a:r>
              <a:rPr lang="ru-RU" sz="2400" dirty="0" err="1"/>
              <a:t>үзілуі</a:t>
            </a:r>
            <a:r>
              <a:rPr lang="ru-RU" sz="2400" dirty="0"/>
              <a:t> С-2 </a:t>
            </a:r>
            <a:r>
              <a:rPr lang="ru-RU" sz="2400" dirty="0" err="1"/>
              <a:t>атомында</a:t>
            </a:r>
            <a:r>
              <a:rPr lang="ru-RU" sz="2400" dirty="0"/>
              <a:t> </a:t>
            </a:r>
            <a:r>
              <a:rPr lang="ru-RU" sz="2400" dirty="0" err="1"/>
              <a:t>карбонил</a:t>
            </a:r>
            <a:r>
              <a:rPr lang="ru-RU" sz="2400" dirty="0"/>
              <a:t> </a:t>
            </a:r>
            <a:r>
              <a:rPr lang="ru-RU" sz="2400" dirty="0" err="1"/>
              <a:t>тобының</a:t>
            </a:r>
            <a:r>
              <a:rPr lang="ru-RU" sz="2400" dirty="0"/>
              <a:t> </a:t>
            </a:r>
            <a:r>
              <a:rPr lang="ru-RU" sz="2400" dirty="0" err="1"/>
              <a:t>болуына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. </a:t>
            </a:r>
          </a:p>
          <a:p>
            <a:pPr indent="542925"/>
            <a:r>
              <a:rPr lang="ru-RU" sz="2400" dirty="0"/>
              <a:t>А </a:t>
            </a:r>
            <a:r>
              <a:rPr lang="ru-RU" sz="2400" dirty="0" err="1"/>
              <a:t>және</a:t>
            </a:r>
            <a:r>
              <a:rPr lang="ru-RU" sz="2400" dirty="0"/>
              <a:t> В </a:t>
            </a:r>
            <a:r>
              <a:rPr lang="ru-RU" sz="2400" dirty="0" err="1"/>
              <a:t>аминқышқылдарының</a:t>
            </a:r>
            <a:r>
              <a:rPr lang="ru-RU" sz="2400" dirty="0"/>
              <a:t> </a:t>
            </a:r>
            <a:r>
              <a:rPr lang="ru-RU" sz="2400" dirty="0" err="1"/>
              <a:t>қалдықтары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99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10" y="223284"/>
            <a:ext cx="3114145" cy="6088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23" y="5116599"/>
            <a:ext cx="3468925" cy="1194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38846" y="307262"/>
            <a:ext cx="7542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>
                <a:solidFill>
                  <a:srgbClr val="FF0000"/>
                </a:solidFill>
              </a:rPr>
              <a:t>16-9 </a:t>
            </a:r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. РЕАКЦИЯ МЕХАНИЗМІ. </a:t>
            </a:r>
            <a:r>
              <a:rPr lang="ru-RU" sz="2400" b="1" dirty="0" err="1">
                <a:solidFill>
                  <a:srgbClr val="FF0000"/>
                </a:solidFill>
              </a:rPr>
              <a:t>Цитратсинтаза</a:t>
            </a:r>
            <a:r>
              <a:rPr lang="ru-RU" sz="2400" dirty="0"/>
              <a:t>. </a:t>
            </a:r>
            <a:r>
              <a:rPr lang="ru-RU" sz="2400" b="1" dirty="0" err="1"/>
              <a:t>Сүтқоректілердің</a:t>
            </a:r>
            <a:r>
              <a:rPr lang="ru-RU" sz="2400" b="1" dirty="0"/>
              <a:t> </a:t>
            </a:r>
            <a:r>
              <a:rPr lang="ru-RU" sz="2400" b="1" dirty="0" err="1"/>
              <a:t>жасушаларында</a:t>
            </a:r>
            <a:r>
              <a:rPr lang="ru-RU" sz="2400" b="1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цитратсинтаза</a:t>
            </a:r>
            <a:r>
              <a:rPr lang="ru-RU" sz="2400" dirty="0"/>
              <a:t> </a:t>
            </a:r>
            <a:r>
              <a:rPr lang="ru-RU" sz="2400" b="1" dirty="0" err="1"/>
              <a:t>арқылы</a:t>
            </a:r>
            <a:r>
              <a:rPr lang="ru-RU" sz="2400" b="1" dirty="0"/>
              <a:t> </a:t>
            </a:r>
            <a:r>
              <a:rPr lang="ru-RU" sz="2400" b="1" dirty="0" err="1"/>
              <a:t>катализделген</a:t>
            </a:r>
            <a:r>
              <a:rPr lang="ru-RU" sz="2400" b="1" dirty="0"/>
              <a:t> реакция </a:t>
            </a:r>
            <a:r>
              <a:rPr lang="ru-RU" sz="2400" dirty="0" err="1"/>
              <a:t>қатаң</a:t>
            </a:r>
            <a:r>
              <a:rPr lang="ru-RU" sz="2400" dirty="0"/>
              <a:t> </a:t>
            </a:r>
            <a:r>
              <a:rPr lang="ru-RU" sz="2400" dirty="0" err="1"/>
              <a:t>анықталған</a:t>
            </a:r>
            <a:r>
              <a:rPr lang="ru-RU" sz="2400" dirty="0"/>
              <a:t> </a:t>
            </a:r>
            <a:r>
              <a:rPr lang="ru-RU" sz="2400" dirty="0" err="1"/>
              <a:t>тәртіпте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, </a:t>
            </a:r>
            <a:r>
              <a:rPr lang="ru-RU" sz="2400" dirty="0" err="1"/>
              <a:t>алдымен</a:t>
            </a:r>
            <a:r>
              <a:rPr lang="ru-RU" sz="2400" dirty="0"/>
              <a:t> </a:t>
            </a:r>
            <a:r>
              <a:rPr lang="ru-RU" sz="2400" dirty="0" err="1"/>
              <a:t>оксалоацетатпен</a:t>
            </a:r>
            <a:r>
              <a:rPr lang="ru-RU" sz="2400" dirty="0"/>
              <a:t> </a:t>
            </a:r>
            <a:r>
              <a:rPr lang="ru-RU" sz="2400" dirty="0" err="1"/>
              <a:t>байланысады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ацетил-</a:t>
            </a:r>
            <a:r>
              <a:rPr lang="ru-RU" sz="2400" dirty="0" err="1"/>
              <a:t>СоА</a:t>
            </a:r>
            <a:r>
              <a:rPr lang="ru-RU" sz="2400" dirty="0"/>
              <a:t> </a:t>
            </a:r>
            <a:r>
              <a:rPr lang="ru-RU" sz="2400" dirty="0" err="1"/>
              <a:t>байланысу</a:t>
            </a:r>
            <a:r>
              <a:rPr lang="ru-RU" sz="2400" dirty="0"/>
              <a:t> </a:t>
            </a:r>
            <a:r>
              <a:rPr lang="ru-RU" sz="2400" dirty="0" err="1"/>
              <a:t>орталығын</a:t>
            </a:r>
            <a:r>
              <a:rPr lang="ru-RU" sz="2400" dirty="0"/>
              <a:t> </a:t>
            </a:r>
            <a:r>
              <a:rPr lang="ru-RU" sz="2400" dirty="0" err="1"/>
              <a:t>ашатын</a:t>
            </a:r>
            <a:r>
              <a:rPr lang="ru-RU" sz="2400" dirty="0"/>
              <a:t> </a:t>
            </a:r>
            <a:r>
              <a:rPr lang="ru-RU" sz="2400" dirty="0" err="1"/>
              <a:t>конформациялық</a:t>
            </a:r>
            <a:r>
              <a:rPr lang="ru-RU" sz="2400" dirty="0"/>
              <a:t> </a:t>
            </a:r>
            <a:r>
              <a:rPr lang="ru-RU" sz="2400" dirty="0" err="1"/>
              <a:t>өзгеріске</a:t>
            </a:r>
            <a:r>
              <a:rPr lang="ru-RU" sz="2400" dirty="0"/>
              <a:t> </a:t>
            </a:r>
            <a:r>
              <a:rPr lang="ru-RU" sz="2400" dirty="0" err="1"/>
              <a:t>әкеледі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dirty="0" err="1"/>
              <a:t>Ферменттің</a:t>
            </a:r>
            <a:r>
              <a:rPr lang="ru-RU" sz="2400" dirty="0"/>
              <a:t> </a:t>
            </a:r>
            <a:r>
              <a:rPr lang="ru-RU" sz="2400" dirty="0" err="1"/>
              <a:t>белсенді</a:t>
            </a:r>
            <a:r>
              <a:rPr lang="ru-RU" sz="2400" dirty="0"/>
              <a:t> </a:t>
            </a:r>
            <a:r>
              <a:rPr lang="ru-RU" sz="2400" dirty="0" err="1"/>
              <a:t>орталығында</a:t>
            </a:r>
            <a:r>
              <a:rPr lang="ru-RU" sz="2400" dirty="0"/>
              <a:t> </a:t>
            </a:r>
            <a:r>
              <a:rPr lang="ru-RU" sz="2400" dirty="0" err="1"/>
              <a:t>оксалоацетат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жолмен</a:t>
            </a:r>
            <a:r>
              <a:rPr lang="ru-RU" sz="2400" dirty="0"/>
              <a:t> </a:t>
            </a:r>
            <a:r>
              <a:rPr lang="ru-RU" sz="2400" dirty="0" err="1"/>
              <a:t>бағытталған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карбоксил </a:t>
            </a:r>
            <a:r>
              <a:rPr lang="ru-RU" sz="2400" dirty="0" err="1"/>
              <a:t>тобының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оң</a:t>
            </a:r>
            <a:r>
              <a:rPr lang="ru-RU" sz="2400" dirty="0"/>
              <a:t> </a:t>
            </a:r>
            <a:r>
              <a:rPr lang="ru-RU" sz="2400" dirty="0" err="1"/>
              <a:t>зарядты</a:t>
            </a:r>
            <a:r>
              <a:rPr lang="ru-RU" sz="2400" dirty="0"/>
              <a:t> </a:t>
            </a:r>
            <a:r>
              <a:rPr lang="en-US" sz="2400" dirty="0" err="1"/>
              <a:t>Arg</a:t>
            </a:r>
            <a:r>
              <a:rPr lang="en-US" sz="2400" dirty="0"/>
              <a:t> </a:t>
            </a:r>
            <a:r>
              <a:rPr lang="ru-RU" sz="2400" dirty="0" err="1"/>
              <a:t>қалдығымен</a:t>
            </a:r>
            <a:r>
              <a:rPr lang="ru-RU" sz="2400" dirty="0"/>
              <a:t> </a:t>
            </a:r>
            <a:r>
              <a:rPr lang="ru-RU" sz="2400" dirty="0" err="1"/>
              <a:t>әрекеттесуімен</a:t>
            </a:r>
            <a:r>
              <a:rPr lang="ru-RU" sz="2400" dirty="0"/>
              <a:t> </a:t>
            </a:r>
            <a:r>
              <a:rPr lang="ru-RU" sz="2400" dirty="0" err="1"/>
              <a:t>түсіндіріледі</a:t>
            </a:r>
            <a:r>
              <a:rPr lang="ru-RU" sz="2400" dirty="0"/>
              <a:t>. </a:t>
            </a:r>
            <a:r>
              <a:rPr lang="ru-RU" sz="2400" dirty="0" err="1"/>
              <a:t>Цитратсинтазаның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 </a:t>
            </a:r>
            <a:r>
              <a:rPr lang="ru-RU" sz="2400" dirty="0" err="1"/>
              <a:t>механизмі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85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77" y="273984"/>
            <a:ext cx="113662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600" b="1" dirty="0" err="1">
                <a:solidFill>
                  <a:srgbClr val="FF0000"/>
                </a:solidFill>
              </a:rPr>
              <a:t>Декарбоксилдену</a:t>
            </a:r>
            <a:r>
              <a:rPr lang="ru-RU" sz="2600" dirty="0"/>
              <a:t> </a:t>
            </a:r>
            <a:r>
              <a:rPr lang="ru-RU" sz="2600" dirty="0" err="1"/>
              <a:t>сонымен</a:t>
            </a:r>
            <a:r>
              <a:rPr lang="ru-RU" sz="2600" dirty="0"/>
              <a:t> </a:t>
            </a:r>
            <a:r>
              <a:rPr lang="ru-RU" sz="2600" dirty="0" err="1"/>
              <a:t>қатар</a:t>
            </a:r>
            <a:r>
              <a:rPr lang="ru-RU" sz="2600" dirty="0"/>
              <a:t> </a:t>
            </a:r>
            <a:r>
              <a:rPr lang="ru-RU" sz="2600" dirty="0" err="1"/>
              <a:t>көбінесе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карбонил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тобымен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тұрақтандырылған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карбанионды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шығарады</a:t>
            </a:r>
            <a:r>
              <a:rPr lang="ru-RU" sz="2600" dirty="0"/>
              <a:t>; </a:t>
            </a:r>
            <a:r>
              <a:rPr lang="ru-RU" sz="2600" dirty="0" err="1"/>
              <a:t>мысалы</a:t>
            </a:r>
            <a:r>
              <a:rPr lang="ru-RU" sz="2600" dirty="0"/>
              <a:t> - май </a:t>
            </a:r>
            <a:r>
              <a:rPr lang="ru-RU" sz="2600" dirty="0" err="1"/>
              <a:t>қышқылдарының</a:t>
            </a:r>
            <a:r>
              <a:rPr lang="ru-RU" sz="2600" dirty="0"/>
              <a:t> </a:t>
            </a:r>
            <a:r>
              <a:rPr lang="ru-RU" sz="2600" dirty="0" err="1"/>
              <a:t>катаболизмі</a:t>
            </a:r>
            <a:r>
              <a:rPr lang="ru-RU" sz="2600" dirty="0"/>
              <a:t> </a:t>
            </a:r>
            <a:r>
              <a:rPr lang="ru-RU" sz="2600" dirty="0" err="1"/>
              <a:t>кезінде</a:t>
            </a:r>
            <a:r>
              <a:rPr lang="ru-RU" sz="2600" dirty="0"/>
              <a:t> </a:t>
            </a:r>
            <a:r>
              <a:rPr lang="ru-RU" sz="2600" dirty="0" err="1"/>
              <a:t>ацетоацетат</a:t>
            </a:r>
            <a:r>
              <a:rPr lang="ru-RU" sz="2600" dirty="0"/>
              <a:t> </a:t>
            </a:r>
            <a:r>
              <a:rPr lang="ru-RU" sz="2600" dirty="0" err="1"/>
              <a:t>декарбоксилазамен</a:t>
            </a:r>
            <a:r>
              <a:rPr lang="ru-RU" sz="2600" dirty="0"/>
              <a:t> </a:t>
            </a:r>
            <a:r>
              <a:rPr lang="ru-RU" sz="2600" dirty="0" err="1"/>
              <a:t>катализденген</a:t>
            </a:r>
            <a:r>
              <a:rPr lang="ru-RU" sz="2600" dirty="0"/>
              <a:t> </a:t>
            </a:r>
            <a:r>
              <a:rPr lang="ru-RU" sz="2600" b="1" dirty="0" err="1"/>
              <a:t>кетондық</a:t>
            </a:r>
            <a:r>
              <a:rPr lang="ru-RU" sz="2600" b="1" dirty="0"/>
              <a:t> </a:t>
            </a:r>
            <a:r>
              <a:rPr lang="ru-RU" sz="2600" b="1" dirty="0" err="1"/>
              <a:t>денелердің</a:t>
            </a:r>
            <a:r>
              <a:rPr lang="ru-RU" sz="2600" b="1" dirty="0"/>
              <a:t> </a:t>
            </a:r>
            <a:r>
              <a:rPr lang="ru-RU" sz="2600" b="1" dirty="0" err="1"/>
              <a:t>түзілу</a:t>
            </a:r>
            <a:r>
              <a:rPr lang="ru-RU" sz="2600" dirty="0"/>
              <a:t> </a:t>
            </a:r>
            <a:r>
              <a:rPr lang="ru-RU" sz="2600" dirty="0" err="1"/>
              <a:t>реакциясы</a:t>
            </a:r>
            <a:r>
              <a:rPr lang="ru-RU" sz="2600" dirty="0"/>
              <a:t> (</a:t>
            </a:r>
            <a:r>
              <a:rPr lang="ru-RU" sz="2600" b="1" dirty="0"/>
              <a:t>17-18-суретті</a:t>
            </a:r>
            <a:r>
              <a:rPr lang="ru-RU" sz="2600" dirty="0"/>
              <a:t> </a:t>
            </a:r>
            <a:r>
              <a:rPr lang="ru-RU" sz="2600" dirty="0" err="1"/>
              <a:t>қараңыз</a:t>
            </a:r>
            <a:r>
              <a:rPr lang="ru-RU" sz="2600" dirty="0"/>
              <a:t>).</a:t>
            </a:r>
          </a:p>
          <a:p>
            <a:pPr indent="542925" algn="just"/>
            <a:r>
              <a:rPr lang="ru-RU" sz="2600" dirty="0" err="1"/>
              <a:t>Бүкіл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метаболикалық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жолдар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көміртегі-көміртек</a:t>
            </a:r>
            <a:r>
              <a:rPr lang="ru-RU" sz="2600" b="1" dirty="0"/>
              <a:t> </a:t>
            </a:r>
            <a:r>
              <a:rPr lang="ru-RU" sz="2600" b="1" dirty="0" err="1"/>
              <a:t>байланыстарының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түзілуіне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немесе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үзілуіне</a:t>
            </a:r>
            <a:r>
              <a:rPr lang="ru-RU" sz="2600" dirty="0"/>
              <a:t> </a:t>
            </a:r>
            <a:r>
              <a:rPr lang="ru-RU" sz="2600" dirty="0" err="1"/>
              <a:t>мүмкіндік</a:t>
            </a:r>
            <a:r>
              <a:rPr lang="ru-RU" sz="2600" dirty="0"/>
              <a:t> </a:t>
            </a:r>
            <a:r>
              <a:rPr lang="ru-RU" sz="2600" dirty="0" err="1"/>
              <a:t>беретін</a:t>
            </a:r>
            <a:r>
              <a:rPr lang="ru-RU" sz="2600" dirty="0"/>
              <a:t> </a:t>
            </a:r>
            <a:r>
              <a:rPr lang="ru-RU" sz="2600" dirty="0" err="1"/>
              <a:t>белгілі</a:t>
            </a:r>
            <a:r>
              <a:rPr lang="ru-RU" sz="2600" dirty="0"/>
              <a:t> </a:t>
            </a:r>
            <a:r>
              <a:rPr lang="ru-RU" sz="2600" dirty="0" err="1"/>
              <a:t>бір</a:t>
            </a:r>
            <a:r>
              <a:rPr lang="ru-RU" sz="2600" dirty="0"/>
              <a:t> </a:t>
            </a:r>
            <a:r>
              <a:rPr lang="ru-RU" sz="2600" dirty="0" err="1"/>
              <a:t>ортаға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карбонил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топтарының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енуімен</a:t>
            </a:r>
            <a:r>
              <a:rPr lang="ru-RU" sz="2600" dirty="0"/>
              <a:t> </a:t>
            </a:r>
            <a:r>
              <a:rPr lang="ru-RU" sz="2600" dirty="0" err="1"/>
              <a:t>байланысты</a:t>
            </a:r>
            <a:r>
              <a:rPr lang="ru-RU" sz="2600" dirty="0"/>
              <a:t> </a:t>
            </a:r>
            <a:r>
              <a:rPr lang="ru-RU" sz="2600" dirty="0" err="1"/>
              <a:t>болуы</a:t>
            </a:r>
            <a:r>
              <a:rPr lang="ru-RU" sz="2600" dirty="0"/>
              <a:t> </a:t>
            </a:r>
            <a:r>
              <a:rPr lang="ru-RU" sz="2600" dirty="0" err="1"/>
              <a:t>мүмкін</a:t>
            </a:r>
            <a:r>
              <a:rPr lang="ru-RU" sz="2600" dirty="0"/>
              <a:t>.</a:t>
            </a:r>
          </a:p>
          <a:p>
            <a:pPr indent="542925" algn="just"/>
            <a:r>
              <a:rPr lang="ru-RU" sz="2600" dirty="0" err="1"/>
              <a:t>Кейбір</a:t>
            </a:r>
            <a:r>
              <a:rPr lang="ru-RU" sz="2600" dirty="0"/>
              <a:t> </a:t>
            </a:r>
            <a:r>
              <a:rPr lang="ru-RU" sz="2600" dirty="0" err="1"/>
              <a:t>жағдайларда</a:t>
            </a:r>
            <a:r>
              <a:rPr lang="ru-RU" sz="2600" dirty="0"/>
              <a:t> </a:t>
            </a:r>
            <a:r>
              <a:rPr lang="ru-RU" sz="2600" b="1" dirty="0" err="1"/>
              <a:t>карбонил</a:t>
            </a:r>
            <a:r>
              <a:rPr lang="ru-RU" sz="2600" b="1" dirty="0"/>
              <a:t> </a:t>
            </a:r>
            <a:r>
              <a:rPr lang="ru-RU" sz="2600" b="1" dirty="0" err="1"/>
              <a:t>тобының</a:t>
            </a:r>
            <a:r>
              <a:rPr lang="ru-RU" sz="2600" b="1" dirty="0"/>
              <a:t> </a:t>
            </a:r>
            <a:r>
              <a:rPr lang="ru-RU" sz="2600" dirty="0" err="1"/>
              <a:t>э</a:t>
            </a:r>
            <a:r>
              <a:rPr lang="ru-RU" sz="2600" b="1" dirty="0" err="1">
                <a:solidFill>
                  <a:srgbClr val="FF0000"/>
                </a:solidFill>
              </a:rPr>
              <a:t>лектрондарды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тартып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алу</a:t>
            </a:r>
            <a:r>
              <a:rPr lang="ru-RU" sz="2600" b="1" dirty="0">
                <a:solidFill>
                  <a:srgbClr val="FF0000"/>
                </a:solidFill>
              </a:rPr>
              <a:t> (</a:t>
            </a:r>
            <a:r>
              <a:rPr lang="ru-RU" sz="2600" b="1" dirty="0" err="1">
                <a:solidFill>
                  <a:srgbClr val="FF0000"/>
                </a:solidFill>
              </a:rPr>
              <a:t>электроноакцепторлық</a:t>
            </a:r>
            <a:r>
              <a:rPr lang="ru-RU" sz="2600" b="1" dirty="0">
                <a:solidFill>
                  <a:srgbClr val="FF0000"/>
                </a:solidFill>
              </a:rPr>
              <a:t>) </a:t>
            </a:r>
            <a:r>
              <a:rPr lang="ru-RU" sz="2600" b="1" dirty="0" err="1">
                <a:solidFill>
                  <a:srgbClr val="FF0000"/>
                </a:solidFill>
              </a:rPr>
              <a:t>функциясын</a:t>
            </a:r>
            <a:r>
              <a:rPr lang="ru-RU" sz="2600" dirty="0"/>
              <a:t> </a:t>
            </a:r>
            <a:r>
              <a:rPr lang="ru-RU" sz="2600" b="1" dirty="0" err="1"/>
              <a:t>имино</a:t>
            </a:r>
            <a:r>
              <a:rPr lang="ru-RU" sz="2600" b="1" dirty="0"/>
              <a:t> </a:t>
            </a:r>
            <a:r>
              <a:rPr lang="ru-RU" sz="2600" b="1" dirty="0" err="1"/>
              <a:t>тобы</a:t>
            </a:r>
            <a:r>
              <a:rPr lang="ru-RU" sz="2600" b="1" dirty="0"/>
              <a:t> </a:t>
            </a:r>
            <a:r>
              <a:rPr lang="ru-RU" sz="2600" dirty="0" err="1"/>
              <a:t>немесе</a:t>
            </a:r>
            <a:r>
              <a:rPr lang="ru-RU" sz="2600" dirty="0"/>
              <a:t> </a:t>
            </a:r>
            <a:r>
              <a:rPr lang="ru-RU" sz="2600" b="1" dirty="0" err="1"/>
              <a:t>пиридоксальфосфат</a:t>
            </a:r>
            <a:r>
              <a:rPr lang="ru-RU" sz="2600" dirty="0"/>
              <a:t> </a:t>
            </a:r>
            <a:r>
              <a:rPr lang="ru-RU" sz="2600" dirty="0" err="1"/>
              <a:t>сияқты</a:t>
            </a:r>
            <a:r>
              <a:rPr lang="ru-RU" sz="2600" dirty="0"/>
              <a:t> </a:t>
            </a:r>
            <a:r>
              <a:rPr lang="ru-RU" sz="2600" dirty="0" err="1"/>
              <a:t>мамандандырылған</a:t>
            </a:r>
            <a:r>
              <a:rPr lang="ru-RU" sz="2600" dirty="0"/>
              <a:t> </a:t>
            </a:r>
            <a:r>
              <a:rPr lang="ru-RU" sz="2600" dirty="0" err="1"/>
              <a:t>кофактор</a:t>
            </a:r>
            <a:r>
              <a:rPr lang="ru-RU" sz="2600" dirty="0"/>
              <a:t> </a:t>
            </a:r>
            <a:r>
              <a:rPr lang="ru-RU" sz="2600" dirty="0" err="1"/>
              <a:t>орындайды</a:t>
            </a:r>
            <a:r>
              <a:rPr lang="ru-RU" sz="2600" dirty="0"/>
              <a:t>.</a:t>
            </a:r>
          </a:p>
          <a:p>
            <a:pPr indent="542925" algn="just"/>
            <a:r>
              <a:rPr lang="ru-RU" sz="2600" dirty="0" err="1"/>
              <a:t>Кейбір</a:t>
            </a:r>
            <a:r>
              <a:rPr lang="ru-RU" sz="2600" dirty="0"/>
              <a:t> </a:t>
            </a:r>
            <a:r>
              <a:rPr lang="ru-RU" sz="2600" b="1" dirty="0" err="1"/>
              <a:t>көміртек-көміртек</a:t>
            </a:r>
            <a:r>
              <a:rPr lang="ru-RU" sz="2600" b="1" dirty="0"/>
              <a:t> </a:t>
            </a:r>
            <a:r>
              <a:rPr lang="ru-RU" sz="2600" b="1" dirty="0" err="1"/>
              <a:t>байланысының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түзілу</a:t>
            </a:r>
            <a:r>
              <a:rPr lang="ru-RU" sz="2600" dirty="0"/>
              <a:t> </a:t>
            </a:r>
            <a:r>
              <a:rPr lang="ru-RU" sz="2600" dirty="0" err="1"/>
              <a:t>немесе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ыдырау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реакцияларында</a:t>
            </a:r>
            <a:r>
              <a:rPr lang="ru-RU" sz="2600" dirty="0"/>
              <a:t> </a:t>
            </a:r>
            <a:r>
              <a:rPr lang="ru-RU" sz="2600" dirty="0" err="1"/>
              <a:t>аралық</a:t>
            </a:r>
            <a:r>
              <a:rPr lang="ru-RU" sz="2600" dirty="0"/>
              <a:t> </a:t>
            </a:r>
            <a:r>
              <a:rPr lang="ru-RU" sz="2600" dirty="0" err="1"/>
              <a:t>зат</a:t>
            </a:r>
            <a:r>
              <a:rPr lang="ru-RU" sz="2600" dirty="0"/>
              <a:t> </a:t>
            </a:r>
            <a:r>
              <a:rPr lang="ru-RU" sz="2600" dirty="0" err="1"/>
              <a:t>ретіндегі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карбокатион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пирофосфат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сияқты</a:t>
            </a:r>
            <a:r>
              <a:rPr lang="ru-RU" sz="2600" dirty="0"/>
              <a:t> </a:t>
            </a:r>
            <a:r>
              <a:rPr lang="ru-RU" sz="2600" dirty="0" err="1"/>
              <a:t>жақсы</a:t>
            </a:r>
            <a:r>
              <a:rPr lang="ru-RU" sz="2600" dirty="0"/>
              <a:t> </a:t>
            </a:r>
            <a:r>
              <a:rPr lang="ru-RU" sz="2600" dirty="0" err="1"/>
              <a:t>кететін</a:t>
            </a:r>
            <a:r>
              <a:rPr lang="ru-RU" sz="2600" dirty="0"/>
              <a:t> </a:t>
            </a:r>
            <a:r>
              <a:rPr lang="ru-RU" sz="2600" dirty="0" err="1"/>
              <a:t>топтың</a:t>
            </a:r>
            <a:r>
              <a:rPr lang="ru-RU" sz="2600" dirty="0"/>
              <a:t> </a:t>
            </a:r>
            <a:r>
              <a:rPr lang="ru-RU" sz="2600" dirty="0" err="1"/>
              <a:t>жойылуынан</a:t>
            </a:r>
            <a:r>
              <a:rPr lang="ru-RU" sz="2600" dirty="0"/>
              <a:t> </a:t>
            </a:r>
            <a:r>
              <a:rPr lang="ru-RU" sz="2600" dirty="0" err="1"/>
              <a:t>туындайды</a:t>
            </a:r>
            <a:r>
              <a:rPr lang="ru-RU" sz="2600" dirty="0"/>
              <a:t>.</a:t>
            </a:r>
          </a:p>
          <a:p>
            <a:pPr indent="542925" algn="just"/>
            <a:r>
              <a:rPr lang="ru-RU" sz="2600" dirty="0" err="1"/>
              <a:t>Мысал</a:t>
            </a:r>
            <a:r>
              <a:rPr lang="ru-RU" sz="2600" dirty="0"/>
              <a:t> </a:t>
            </a:r>
            <a:r>
              <a:rPr lang="ru-RU" sz="2600" dirty="0" err="1"/>
              <a:t>ретінде</a:t>
            </a:r>
            <a:r>
              <a:rPr lang="ru-RU" sz="2600" dirty="0"/>
              <a:t> </a:t>
            </a:r>
            <a:r>
              <a:rPr lang="ru-RU" sz="2600" b="1" dirty="0">
                <a:solidFill>
                  <a:srgbClr val="FF0000"/>
                </a:solidFill>
              </a:rPr>
              <a:t>холестерин </a:t>
            </a:r>
            <a:r>
              <a:rPr lang="ru-RU" sz="2600" b="1" dirty="0" err="1">
                <a:solidFill>
                  <a:srgbClr val="FF0000"/>
                </a:solidFill>
              </a:rPr>
              <a:t>биосинтезінің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бастапқы</a:t>
            </a:r>
            <a:r>
              <a:rPr lang="ru-RU" sz="2600" dirty="0"/>
              <a:t> </a:t>
            </a:r>
            <a:r>
              <a:rPr lang="ru-RU" sz="2600" dirty="0" err="1"/>
              <a:t>кезеңдерінде</a:t>
            </a:r>
            <a:r>
              <a:rPr lang="ru-RU" sz="2600" dirty="0"/>
              <a:t> </a:t>
            </a:r>
            <a:r>
              <a:rPr lang="ru-RU" sz="2600" dirty="0" err="1"/>
              <a:t>болатын</a:t>
            </a:r>
            <a:r>
              <a:rPr lang="ru-RU" sz="2600" dirty="0"/>
              <a:t> </a:t>
            </a:r>
            <a:r>
              <a:rPr lang="ru-RU" sz="2600" dirty="0" err="1"/>
              <a:t>пренилтрансфераза</a:t>
            </a:r>
            <a:r>
              <a:rPr lang="ru-RU" sz="2600" dirty="0"/>
              <a:t> (</a:t>
            </a:r>
            <a:r>
              <a:rPr lang="ru-RU" sz="2600" b="1" dirty="0"/>
              <a:t>13-5-сурет</a:t>
            </a:r>
            <a:r>
              <a:rPr lang="ru-RU" sz="2600" dirty="0"/>
              <a:t>) </a:t>
            </a:r>
            <a:r>
              <a:rPr lang="ru-RU" sz="2600" dirty="0" err="1"/>
              <a:t>катализдейтін</a:t>
            </a:r>
            <a:r>
              <a:rPr lang="ru-RU" sz="2600" dirty="0"/>
              <a:t> </a:t>
            </a:r>
            <a:r>
              <a:rPr lang="ru-RU" sz="2600" dirty="0" err="1"/>
              <a:t>реакцияны</a:t>
            </a:r>
            <a:r>
              <a:rPr lang="ru-RU" sz="2600" dirty="0"/>
              <a:t> </a:t>
            </a:r>
            <a:r>
              <a:rPr lang="ru-RU" sz="2600" dirty="0" err="1"/>
              <a:t>келтіруге</a:t>
            </a:r>
            <a:r>
              <a:rPr lang="ru-RU" sz="2600" dirty="0"/>
              <a:t> </a:t>
            </a:r>
            <a:r>
              <a:rPr lang="ru-RU" sz="2600" dirty="0" err="1"/>
              <a:t>болады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851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9" y="194507"/>
            <a:ext cx="3200399" cy="6274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3153" y="284617"/>
            <a:ext cx="7456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>
                <a:solidFill>
                  <a:srgbClr val="FF0000"/>
                </a:solidFill>
              </a:rPr>
              <a:t>17-18 </a:t>
            </a:r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. Ацетил-</a:t>
            </a:r>
            <a:r>
              <a:rPr lang="ru-RU" sz="2400" b="1" dirty="0" err="1">
                <a:solidFill>
                  <a:srgbClr val="FF0000"/>
                </a:solidFill>
              </a:rPr>
              <a:t>СоА</a:t>
            </a:r>
            <a:r>
              <a:rPr lang="ru-RU" sz="2400" b="1" dirty="0">
                <a:solidFill>
                  <a:srgbClr val="FF0000"/>
                </a:solidFill>
              </a:rPr>
              <a:t>-дан </a:t>
            </a:r>
            <a:r>
              <a:rPr lang="ru-RU" sz="2400" b="1" dirty="0" err="1">
                <a:solidFill>
                  <a:srgbClr val="FF0000"/>
                </a:solidFill>
              </a:rPr>
              <a:t>кетондық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денелердің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түзілуі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indent="542925" algn="just"/>
            <a:r>
              <a:rPr lang="ru-RU" sz="2400" dirty="0" err="1"/>
              <a:t>Дені</a:t>
            </a:r>
            <a:r>
              <a:rPr lang="ru-RU" sz="2400" dirty="0"/>
              <a:t> </a:t>
            </a:r>
            <a:r>
              <a:rPr lang="ru-RU" sz="2400" dirty="0" err="1"/>
              <a:t>сау</a:t>
            </a:r>
            <a:r>
              <a:rPr lang="ru-RU" sz="2400" dirty="0"/>
              <a:t>, </a:t>
            </a:r>
            <a:r>
              <a:rPr lang="ru-RU" sz="2400" b="1" dirty="0" err="1"/>
              <a:t>қалыпты</a:t>
            </a:r>
            <a:r>
              <a:rPr lang="ru-RU" sz="2400" b="1" dirty="0"/>
              <a:t> </a:t>
            </a:r>
            <a:r>
              <a:rPr lang="ru-RU" sz="2400" b="1" dirty="0" err="1"/>
              <a:t>тамақтанатын</a:t>
            </a:r>
            <a:r>
              <a:rPr lang="ru-RU" sz="2400" b="1" dirty="0"/>
              <a:t> </a:t>
            </a:r>
            <a:r>
              <a:rPr lang="ru-RU" sz="2400" dirty="0" err="1"/>
              <a:t>адамдарда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кетон </a:t>
            </a:r>
            <a:r>
              <a:rPr lang="ru-RU" sz="2400" b="1" dirty="0" err="1">
                <a:solidFill>
                  <a:srgbClr val="FF0000"/>
                </a:solidFill>
              </a:rPr>
              <a:t>денелері</a:t>
            </a:r>
            <a:r>
              <a:rPr lang="ru-RU" sz="2400" dirty="0"/>
              <a:t> </a:t>
            </a:r>
            <a:r>
              <a:rPr lang="ru-RU" sz="2400" b="1" dirty="0"/>
              <a:t>аз </a:t>
            </a:r>
            <a:r>
              <a:rPr lang="ru-RU" sz="2400" b="1" dirty="0" err="1"/>
              <a:t>мөлшерде</a:t>
            </a:r>
            <a:r>
              <a:rPr lang="ru-RU" sz="2400" b="1" dirty="0"/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b="1" dirty="0"/>
              <a:t>Ацетил-</a:t>
            </a:r>
            <a:r>
              <a:rPr lang="ru-RU" sz="2400" b="1" dirty="0" err="1"/>
              <a:t>СоА</a:t>
            </a:r>
            <a:r>
              <a:rPr lang="ru-RU" sz="2400" b="1" dirty="0"/>
              <a:t> </a:t>
            </a:r>
            <a:r>
              <a:rPr lang="ru-RU" sz="2400" b="1" dirty="0" err="1"/>
              <a:t>жинақталуымен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мысалы</a:t>
            </a:r>
            <a:r>
              <a:rPr lang="ru-RU" sz="2400" dirty="0"/>
              <a:t>, </a:t>
            </a:r>
            <a:r>
              <a:rPr lang="ru-RU" sz="2400" dirty="0" err="1"/>
              <a:t>аштық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емделмеген</a:t>
            </a:r>
            <a:r>
              <a:rPr lang="ru-RU" sz="2400" dirty="0"/>
              <a:t> </a:t>
            </a:r>
            <a:r>
              <a:rPr lang="ru-RU" sz="2400" dirty="0" err="1"/>
              <a:t>қант</a:t>
            </a:r>
            <a:r>
              <a:rPr lang="ru-RU" sz="2400" dirty="0"/>
              <a:t> </a:t>
            </a:r>
            <a:r>
              <a:rPr lang="ru-RU" sz="2400" dirty="0" err="1"/>
              <a:t>диабеті</a:t>
            </a:r>
            <a:r>
              <a:rPr lang="ru-RU" sz="2400" dirty="0"/>
              <a:t> </a:t>
            </a:r>
            <a:r>
              <a:rPr lang="ru-RU" sz="2400" dirty="0" err="1"/>
              <a:t>кезінде</a:t>
            </a:r>
            <a:r>
              <a:rPr lang="ru-RU" sz="2400" dirty="0"/>
              <a:t>) </a:t>
            </a:r>
            <a:r>
              <a:rPr lang="ru-RU" sz="2400" b="1" dirty="0" err="1">
                <a:solidFill>
                  <a:srgbClr val="FF0000"/>
                </a:solidFill>
              </a:rPr>
              <a:t>тиолаза</a:t>
            </a:r>
            <a:r>
              <a:rPr lang="ru-RU" sz="2400" dirty="0"/>
              <a:t> </a:t>
            </a:r>
            <a:r>
              <a:rPr lang="ru-RU" sz="2400" b="1" dirty="0"/>
              <a:t>ацетил-</a:t>
            </a:r>
            <a:r>
              <a:rPr lang="ru-RU" sz="2400" b="1" dirty="0" err="1"/>
              <a:t>СоА</a:t>
            </a:r>
            <a:r>
              <a:rPr lang="ru-RU" sz="2400" b="1" dirty="0"/>
              <a:t> </a:t>
            </a:r>
            <a:r>
              <a:rPr lang="ru-RU" sz="2400" b="1" dirty="0" err="1"/>
              <a:t>екі</a:t>
            </a:r>
            <a:r>
              <a:rPr lang="ru-RU" sz="2400" b="1" dirty="0"/>
              <a:t> </a:t>
            </a:r>
            <a:r>
              <a:rPr lang="ru-RU" sz="2400" b="1" dirty="0" err="1"/>
              <a:t>молекуласының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ацетоацетил-СоА-ға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конденсациялануын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катализдейді</a:t>
            </a:r>
            <a:r>
              <a:rPr lang="ru-RU" sz="2400" dirty="0"/>
              <a:t>, </a:t>
            </a:r>
            <a:r>
              <a:rPr lang="ru-RU" sz="2400" dirty="0" err="1"/>
              <a:t>үш</a:t>
            </a:r>
            <a:r>
              <a:rPr lang="ru-RU" sz="2400" dirty="0"/>
              <a:t> кетон </a:t>
            </a:r>
            <a:r>
              <a:rPr lang="ru-RU" sz="2400" dirty="0" err="1"/>
              <a:t>денелері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қосылысы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dirty="0"/>
              <a:t>Кетон </a:t>
            </a:r>
            <a:r>
              <a:rPr lang="ru-RU" sz="2400" dirty="0" err="1"/>
              <a:t>денелерінің</a:t>
            </a:r>
            <a:r>
              <a:rPr lang="ru-RU" sz="2400" dirty="0"/>
              <a:t> </a:t>
            </a:r>
            <a:r>
              <a:rPr lang="ru-RU" sz="2400" dirty="0" err="1"/>
              <a:t>түзілу</a:t>
            </a:r>
            <a:r>
              <a:rPr lang="ru-RU" sz="2400" dirty="0"/>
              <a:t> </a:t>
            </a:r>
            <a:r>
              <a:rPr lang="ru-RU" sz="2400" dirty="0" err="1"/>
              <a:t>реакциялары</a:t>
            </a:r>
            <a:r>
              <a:rPr lang="ru-RU" sz="2400" dirty="0"/>
              <a:t> </a:t>
            </a:r>
            <a:r>
              <a:rPr lang="ru-RU" sz="2400" dirty="0" err="1"/>
              <a:t>бауыр</a:t>
            </a:r>
            <a:r>
              <a:rPr lang="ru-RU" sz="2400" dirty="0"/>
              <a:t> </a:t>
            </a:r>
            <a:r>
              <a:rPr lang="ru-RU" sz="2400" dirty="0" err="1"/>
              <a:t>митохондрияларының</a:t>
            </a:r>
            <a:r>
              <a:rPr lang="ru-RU" sz="2400" dirty="0"/>
              <a:t> </a:t>
            </a:r>
            <a:r>
              <a:rPr lang="ru-RU" sz="2400" dirty="0" err="1"/>
              <a:t>матрицасында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dirty="0" err="1"/>
              <a:t>Алты</a:t>
            </a:r>
            <a:r>
              <a:rPr lang="ru-RU" sz="2400" dirty="0"/>
              <a:t> </a:t>
            </a:r>
            <a:r>
              <a:rPr lang="ru-RU" sz="2400" dirty="0" err="1"/>
              <a:t>көміртекті</a:t>
            </a:r>
            <a:r>
              <a:rPr lang="ru-RU" sz="2400" dirty="0"/>
              <a:t> </a:t>
            </a:r>
            <a:r>
              <a:rPr lang="ru-RU" sz="2400" dirty="0" err="1"/>
              <a:t>қосылыс</a:t>
            </a:r>
            <a:r>
              <a:rPr lang="ru-RU" sz="2400" dirty="0"/>
              <a:t> </a:t>
            </a:r>
            <a:r>
              <a:rPr lang="el-GR" sz="2400" dirty="0"/>
              <a:t>β-</a:t>
            </a:r>
            <a:r>
              <a:rPr lang="ru-RU" sz="2400" dirty="0" err="1"/>
              <a:t>гидрокси</a:t>
            </a:r>
            <a:r>
              <a:rPr lang="ru-RU" sz="2400" dirty="0"/>
              <a:t>-</a:t>
            </a:r>
            <a:r>
              <a:rPr lang="el-GR" sz="2400" dirty="0"/>
              <a:t>β-</a:t>
            </a:r>
            <a:r>
              <a:rPr lang="ru-RU" sz="2400" dirty="0" err="1"/>
              <a:t>метилглутарил-СоА</a:t>
            </a:r>
            <a:r>
              <a:rPr lang="ru-RU" sz="2400" dirty="0"/>
              <a:t> (</a:t>
            </a:r>
            <a:r>
              <a:rPr lang="en-US" sz="2400" dirty="0"/>
              <a:t>HMG-CoA) </a:t>
            </a:r>
            <a:r>
              <a:rPr lang="ru-RU" sz="2400" dirty="0" err="1"/>
              <a:t>стерол</a:t>
            </a:r>
            <a:r>
              <a:rPr lang="ru-RU" sz="2400" dirty="0"/>
              <a:t> </a:t>
            </a:r>
            <a:r>
              <a:rPr lang="ru-RU" sz="2400" dirty="0" err="1"/>
              <a:t>биосинтезінде</a:t>
            </a:r>
            <a:r>
              <a:rPr lang="ru-RU" sz="2400" dirty="0"/>
              <a:t> </a:t>
            </a:r>
            <a:r>
              <a:rPr lang="ru-RU" sz="2400" dirty="0" err="1"/>
              <a:t>аралық</a:t>
            </a:r>
            <a:r>
              <a:rPr lang="ru-RU" sz="2400" dirty="0"/>
              <a:t> </a:t>
            </a:r>
            <a:r>
              <a:rPr lang="ru-RU" sz="2400" dirty="0" err="1"/>
              <a:t>зат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де </a:t>
            </a:r>
            <a:r>
              <a:rPr lang="ru-RU" sz="2400" dirty="0" err="1"/>
              <a:t>әрекет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, </a:t>
            </a:r>
            <a:r>
              <a:rPr lang="ru-RU" sz="2400" dirty="0" err="1"/>
              <a:t>алайда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жолда</a:t>
            </a:r>
            <a:r>
              <a:rPr lang="ru-RU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HMG-CoA </a:t>
            </a:r>
            <a:r>
              <a:rPr lang="ru-RU" sz="2400" b="1" dirty="0" err="1">
                <a:solidFill>
                  <a:srgbClr val="FF0000"/>
                </a:solidFill>
              </a:rPr>
              <a:t>түзетін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фермент </a:t>
            </a:r>
            <a:r>
              <a:rPr lang="ru-RU" sz="2400" b="1" dirty="0" err="1"/>
              <a:t>цитозольде</a:t>
            </a:r>
            <a:r>
              <a:rPr lang="ru-RU" sz="2400" b="1" dirty="0"/>
              <a:t> </a:t>
            </a:r>
            <a:r>
              <a:rPr lang="ru-RU" sz="2400" dirty="0" err="1"/>
              <a:t>орналасады</a:t>
            </a:r>
            <a:r>
              <a:rPr lang="ru-RU" sz="2400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HMG-CoA-</a:t>
            </a:r>
            <a:r>
              <a:rPr lang="ru-RU" sz="2400" b="1" dirty="0" err="1">
                <a:solidFill>
                  <a:srgbClr val="FF0000"/>
                </a:solidFill>
              </a:rPr>
              <a:t>лиаза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тек </a:t>
            </a:r>
            <a:r>
              <a:rPr lang="ru-RU" sz="2400" b="1" dirty="0" err="1"/>
              <a:t>митохондриялық</a:t>
            </a:r>
            <a:r>
              <a:rPr lang="ru-RU" sz="2400" b="1" dirty="0"/>
              <a:t> </a:t>
            </a:r>
            <a:r>
              <a:rPr lang="ru-RU" sz="2400" b="1" dirty="0" err="1"/>
              <a:t>матрицада</a:t>
            </a:r>
            <a:r>
              <a:rPr lang="ru-RU" sz="2400" b="1" dirty="0"/>
              <a:t> </a:t>
            </a:r>
            <a:r>
              <a:rPr lang="ru-RU" sz="2400" dirty="0" err="1"/>
              <a:t>кездеседі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54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118" y="412761"/>
            <a:ext cx="113682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100" b="1" dirty="0" err="1">
                <a:solidFill>
                  <a:srgbClr val="FF0000"/>
                </a:solidFill>
              </a:rPr>
              <a:t>Биохимиялық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реакциялардың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химиялық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негіздері</a:t>
            </a:r>
            <a:endParaRPr lang="ru-RU" sz="2100" b="1" dirty="0">
              <a:solidFill>
                <a:srgbClr val="FF0000"/>
              </a:solidFill>
            </a:endParaRPr>
          </a:p>
          <a:p>
            <a:pPr indent="542925" algn="just"/>
            <a:r>
              <a:rPr lang="ru-RU" sz="2100" b="1" dirty="0">
                <a:solidFill>
                  <a:srgbClr val="FF0000"/>
                </a:solidFill>
              </a:rPr>
              <a:t>Энергия </a:t>
            </a:r>
            <a:r>
              <a:rPr lang="ru-RU" sz="2100" b="1" dirty="0" err="1">
                <a:solidFill>
                  <a:srgbClr val="FF0000"/>
                </a:solidFill>
              </a:rPr>
              <a:t>тасымалдауымен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жүретін</a:t>
            </a:r>
            <a:r>
              <a:rPr lang="ru-RU" sz="2100" dirty="0"/>
              <a:t> </a:t>
            </a:r>
            <a:r>
              <a:rPr lang="ru-RU" sz="2100" dirty="0" err="1"/>
              <a:t>биологиялық</a:t>
            </a:r>
            <a:r>
              <a:rPr lang="ru-RU" sz="2100" dirty="0"/>
              <a:t> </a:t>
            </a:r>
            <a:r>
              <a:rPr lang="ru-RU" sz="2100" dirty="0" err="1"/>
              <a:t>процестер</a:t>
            </a:r>
            <a:r>
              <a:rPr lang="ru-RU" sz="2100" dirty="0"/>
              <a:t> </a:t>
            </a:r>
            <a:r>
              <a:rPr lang="ru-RU" sz="2100" b="1" dirty="0" err="1"/>
              <a:t>ерекше</a:t>
            </a:r>
            <a:r>
              <a:rPr lang="ru-RU" sz="2100" b="1" dirty="0"/>
              <a:t> </a:t>
            </a:r>
            <a:r>
              <a:rPr lang="ru-RU" sz="2100" b="1" dirty="0" err="1"/>
              <a:t>химиялық</a:t>
            </a:r>
            <a:r>
              <a:rPr lang="ru-RU" sz="2100" b="1" dirty="0"/>
              <a:t> </a:t>
            </a:r>
            <a:r>
              <a:rPr lang="ru-RU" sz="2100" b="1" dirty="0" err="1"/>
              <a:t>реакциялар</a:t>
            </a:r>
            <a:r>
              <a:rPr lang="ru-RU" sz="2100" b="1" dirty="0"/>
              <a:t> </a:t>
            </a:r>
            <a:r>
              <a:rPr lang="ru-RU" sz="2100" dirty="0" err="1"/>
              <a:t>болып</a:t>
            </a:r>
            <a:r>
              <a:rPr lang="ru-RU" sz="2100" dirty="0"/>
              <a:t> </a:t>
            </a:r>
            <a:r>
              <a:rPr lang="ru-RU" sz="2100" dirty="0" err="1"/>
              <a:t>табылады</a:t>
            </a:r>
            <a:r>
              <a:rPr lang="ru-RU" sz="2100" dirty="0"/>
              <a:t>.</a:t>
            </a:r>
          </a:p>
          <a:p>
            <a:pPr indent="542925" algn="just"/>
            <a:r>
              <a:rPr lang="ru-RU" sz="2100" dirty="0" err="1"/>
              <a:t>Әдетте</a:t>
            </a:r>
            <a:r>
              <a:rPr lang="ru-RU" sz="2100" dirty="0"/>
              <a:t> </a:t>
            </a:r>
            <a:r>
              <a:rPr lang="ru-RU" sz="2100" b="1" dirty="0" err="1"/>
              <a:t>органикалық</a:t>
            </a:r>
            <a:r>
              <a:rPr lang="ru-RU" sz="2100" b="1" dirty="0"/>
              <a:t> </a:t>
            </a:r>
            <a:r>
              <a:rPr lang="ru-RU" sz="2100" b="1" dirty="0" err="1"/>
              <a:t>химияның</a:t>
            </a:r>
            <a:r>
              <a:rPr lang="ru-RU" sz="2100" b="1" dirty="0"/>
              <a:t> </a:t>
            </a:r>
            <a:r>
              <a:rPr lang="ru-RU" sz="2100" dirty="0" err="1"/>
              <a:t>жалпы</a:t>
            </a:r>
            <a:r>
              <a:rPr lang="ru-RU" sz="2100" dirty="0"/>
              <a:t> </a:t>
            </a:r>
            <a:r>
              <a:rPr lang="ru-RU" sz="2100" dirty="0" err="1"/>
              <a:t>курсында</a:t>
            </a:r>
            <a:r>
              <a:rPr lang="ru-RU" sz="2100" dirty="0"/>
              <a:t> </a:t>
            </a:r>
            <a:r>
              <a:rPr lang="ru-RU" sz="2100" dirty="0" err="1"/>
              <a:t>енгізілетін</a:t>
            </a:r>
            <a:r>
              <a:rPr lang="ru-RU" sz="2100" dirty="0"/>
              <a:t> </a:t>
            </a:r>
            <a:r>
              <a:rPr lang="ru-RU" sz="2100" dirty="0" err="1"/>
              <a:t>реакциялардың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барлық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түрлері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жасушада</a:t>
            </a:r>
            <a:r>
              <a:rPr lang="ru-RU" sz="2100" b="1" dirty="0">
                <a:solidFill>
                  <a:srgbClr val="FF0000"/>
                </a:solidFill>
              </a:rPr>
              <a:t> бола </a:t>
            </a:r>
            <a:r>
              <a:rPr lang="ru-RU" sz="2100" b="1" dirty="0" err="1">
                <a:solidFill>
                  <a:srgbClr val="FF0000"/>
                </a:solidFill>
              </a:rPr>
              <a:t>бермейді</a:t>
            </a:r>
            <a:r>
              <a:rPr lang="ru-RU" sz="2100" dirty="0"/>
              <a:t>. </a:t>
            </a:r>
            <a:r>
              <a:rPr lang="ru-RU" sz="2100" dirty="0" err="1"/>
              <a:t>Биологиялық</a:t>
            </a:r>
            <a:r>
              <a:rPr lang="ru-RU" sz="2100" dirty="0"/>
              <a:t> </a:t>
            </a:r>
            <a:r>
              <a:rPr lang="ru-RU" sz="2100" dirty="0" err="1"/>
              <a:t>жүйелерде</a:t>
            </a:r>
            <a:r>
              <a:rPr lang="ru-RU" sz="2100" dirty="0"/>
              <a:t> </a:t>
            </a:r>
            <a:r>
              <a:rPr lang="ru-RU" sz="2100" dirty="0" err="1"/>
              <a:t>қандай</a:t>
            </a:r>
            <a:r>
              <a:rPr lang="ru-RU" sz="2100" dirty="0"/>
              <a:t> </a:t>
            </a:r>
            <a:r>
              <a:rPr lang="ru-RU" sz="2100" dirty="0" err="1"/>
              <a:t>реакциялар</a:t>
            </a:r>
            <a:r>
              <a:rPr lang="ru-RU" sz="2100" dirty="0"/>
              <a:t> </a:t>
            </a:r>
            <a:r>
              <a:rPr lang="ru-RU" sz="2100" dirty="0" err="1"/>
              <a:t>жүретіні</a:t>
            </a:r>
            <a:r>
              <a:rPr lang="ru-RU" sz="2100" dirty="0"/>
              <a:t>, </a:t>
            </a:r>
            <a:r>
              <a:rPr lang="ru-RU" sz="2100" dirty="0" err="1"/>
              <a:t>қайсысы</a:t>
            </a:r>
            <a:r>
              <a:rPr lang="ru-RU" sz="2100" dirty="0"/>
              <a:t> </a:t>
            </a:r>
            <a:r>
              <a:rPr lang="ru-RU" sz="2100" dirty="0" err="1"/>
              <a:t>жүрмейтіні</a:t>
            </a:r>
            <a:r>
              <a:rPr lang="ru-RU" sz="2100" dirty="0"/>
              <a:t> </a:t>
            </a:r>
            <a:r>
              <a:rPr lang="ru-RU" sz="2100" dirty="0" err="1"/>
              <a:t>анықталады</a:t>
            </a:r>
            <a:endParaRPr lang="ru-RU" sz="2100" dirty="0"/>
          </a:p>
          <a:p>
            <a:pPr indent="542925" algn="just"/>
            <a:r>
              <a:rPr lang="ru-RU" sz="2100" b="1" dirty="0">
                <a:solidFill>
                  <a:srgbClr val="FF0000"/>
                </a:solidFill>
              </a:rPr>
              <a:t>1) </a:t>
            </a:r>
            <a:r>
              <a:rPr lang="ru-RU" sz="2100" b="1" dirty="0" err="1">
                <a:solidFill>
                  <a:srgbClr val="FF0000"/>
                </a:solidFill>
              </a:rPr>
              <a:t>олардың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белгілі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бір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биологиялық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жүйедегі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рөлі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және</a:t>
            </a:r>
            <a:endParaRPr lang="ru-RU" sz="2100" b="1" dirty="0">
              <a:solidFill>
                <a:srgbClr val="FF0000"/>
              </a:solidFill>
            </a:endParaRPr>
          </a:p>
          <a:p>
            <a:pPr indent="542925" algn="just"/>
            <a:r>
              <a:rPr lang="ru-RU" sz="2100" b="1" dirty="0">
                <a:solidFill>
                  <a:srgbClr val="FF0000"/>
                </a:solidFill>
              </a:rPr>
              <a:t>2) </a:t>
            </a:r>
            <a:r>
              <a:rPr lang="ru-RU" sz="2100" b="1" dirty="0" err="1">
                <a:solidFill>
                  <a:srgbClr val="FF0000"/>
                </a:solidFill>
              </a:rPr>
              <a:t>олардың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жылдамдықтары</a:t>
            </a:r>
            <a:endParaRPr lang="ru-RU" sz="2100" b="1" dirty="0">
              <a:solidFill>
                <a:srgbClr val="FF0000"/>
              </a:solidFill>
            </a:endParaRPr>
          </a:p>
          <a:p>
            <a:pPr indent="542925" algn="just"/>
            <a:r>
              <a:rPr lang="ru-RU" sz="2100" dirty="0" err="1"/>
              <a:t>Бұл</a:t>
            </a:r>
            <a:r>
              <a:rPr lang="ru-RU" sz="2100" dirty="0"/>
              <a:t> </a:t>
            </a:r>
            <a:r>
              <a:rPr lang="ru-RU" sz="2100" dirty="0" err="1"/>
              <a:t>екі</a:t>
            </a:r>
            <a:r>
              <a:rPr lang="ru-RU" sz="2100" dirty="0"/>
              <a:t> </a:t>
            </a:r>
            <a:r>
              <a:rPr lang="ru-RU" sz="2100" dirty="0" err="1"/>
              <a:t>фактордың</a:t>
            </a:r>
            <a:r>
              <a:rPr lang="ru-RU" sz="2100" dirty="0"/>
              <a:t> </a:t>
            </a:r>
            <a:r>
              <a:rPr lang="ru-RU" sz="2100" dirty="0" err="1"/>
              <a:t>екеуі</a:t>
            </a:r>
            <a:r>
              <a:rPr lang="ru-RU" sz="2100" dirty="0"/>
              <a:t> де </a:t>
            </a:r>
            <a:r>
              <a:rPr lang="ru-RU" sz="2100" b="1" dirty="0" err="1">
                <a:solidFill>
                  <a:srgbClr val="FF0000"/>
                </a:solidFill>
              </a:rPr>
              <a:t>метаболикалық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жолдардың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қалыптасуында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маңызды</a:t>
            </a:r>
            <a:r>
              <a:rPr lang="ru-RU" sz="2100" dirty="0"/>
              <a:t> </a:t>
            </a:r>
            <a:r>
              <a:rPr lang="ru-RU" sz="2100" dirty="0" err="1"/>
              <a:t>мәні</a:t>
            </a:r>
            <a:r>
              <a:rPr lang="ru-RU" sz="2100" dirty="0"/>
              <a:t> бар. </a:t>
            </a:r>
          </a:p>
          <a:p>
            <a:pPr indent="542925" algn="just"/>
            <a:r>
              <a:rPr lang="ru-RU" sz="2100" b="1" dirty="0" err="1">
                <a:solidFill>
                  <a:srgbClr val="FF0000"/>
                </a:solidFill>
              </a:rPr>
              <a:t>Маңызды</a:t>
            </a:r>
            <a:r>
              <a:rPr lang="ru-RU" sz="2100" b="1" dirty="0">
                <a:solidFill>
                  <a:srgbClr val="FF0000"/>
                </a:solidFill>
              </a:rPr>
              <a:t> реакция </a:t>
            </a:r>
            <a:r>
              <a:rPr lang="ru-RU" sz="2100" dirty="0"/>
              <a:t>– </a:t>
            </a:r>
            <a:r>
              <a:rPr lang="ru-RU" sz="2100" dirty="0" err="1"/>
              <a:t>бұл</a:t>
            </a:r>
            <a:r>
              <a:rPr lang="ru-RU" sz="2100" dirty="0"/>
              <a:t> </a:t>
            </a:r>
            <a:r>
              <a:rPr lang="ru-RU" sz="2100" dirty="0" err="1"/>
              <a:t>қолда</a:t>
            </a:r>
            <a:r>
              <a:rPr lang="ru-RU" sz="2100" dirty="0"/>
              <a:t> бар </a:t>
            </a:r>
            <a:r>
              <a:rPr lang="ru-RU" sz="2100" dirty="0" err="1"/>
              <a:t>субстратты</a:t>
            </a:r>
            <a:r>
              <a:rPr lang="ru-RU" sz="2100" dirty="0"/>
              <a:t> </a:t>
            </a:r>
            <a:r>
              <a:rPr lang="ru-RU" sz="2100" dirty="0" err="1"/>
              <a:t>пайдаланып</a:t>
            </a:r>
            <a:r>
              <a:rPr lang="ru-RU" sz="2100" dirty="0"/>
              <a:t>, оны </a:t>
            </a:r>
            <a:r>
              <a:rPr lang="ru-RU" sz="2100" dirty="0" err="1"/>
              <a:t>қажетті</a:t>
            </a:r>
            <a:r>
              <a:rPr lang="ru-RU" sz="2100" dirty="0"/>
              <a:t> </a:t>
            </a:r>
            <a:r>
              <a:rPr lang="ru-RU" sz="2100" dirty="0" err="1"/>
              <a:t>өнімге</a:t>
            </a:r>
            <a:r>
              <a:rPr lang="ru-RU" sz="2100" dirty="0"/>
              <a:t> </a:t>
            </a:r>
            <a:r>
              <a:rPr lang="ru-RU" sz="2100" dirty="0" err="1"/>
              <a:t>айналдыратын</a:t>
            </a:r>
            <a:r>
              <a:rPr lang="ru-RU" sz="2100" dirty="0"/>
              <a:t> реакция.</a:t>
            </a:r>
          </a:p>
          <a:p>
            <a:pPr indent="542925" algn="just"/>
            <a:r>
              <a:rPr lang="ru-RU" sz="2100" dirty="0" err="1"/>
              <a:t>Дегенмен</a:t>
            </a:r>
            <a:r>
              <a:rPr lang="ru-RU" sz="2100" dirty="0"/>
              <a:t>, </a:t>
            </a:r>
            <a:r>
              <a:rPr lang="ru-RU" sz="2100" dirty="0" err="1"/>
              <a:t>тіпті</a:t>
            </a:r>
            <a:r>
              <a:rPr lang="ru-RU" sz="2100" dirty="0"/>
              <a:t> </a:t>
            </a:r>
            <a:r>
              <a:rPr lang="ru-RU" sz="2100" dirty="0" err="1"/>
              <a:t>бұл</a:t>
            </a:r>
            <a:r>
              <a:rPr lang="ru-RU" sz="2100" dirty="0"/>
              <a:t> </a:t>
            </a:r>
            <a:r>
              <a:rPr lang="ru-RU" sz="2100" b="1" dirty="0" err="1"/>
              <a:t>маңызды</a:t>
            </a:r>
            <a:r>
              <a:rPr lang="ru-RU" sz="2100" b="1" dirty="0"/>
              <a:t> (</a:t>
            </a:r>
            <a:r>
              <a:rPr lang="ru-RU" sz="2100" b="1" dirty="0" err="1"/>
              <a:t>потенциалды</a:t>
            </a:r>
            <a:r>
              <a:rPr lang="ru-RU" sz="2100" b="1" dirty="0"/>
              <a:t>) </a:t>
            </a:r>
            <a:r>
              <a:rPr lang="ru-RU" sz="2100" b="1" dirty="0" err="1"/>
              <a:t>реакциялар</a:t>
            </a:r>
            <a:r>
              <a:rPr lang="ru-RU" sz="2100" b="1" dirty="0"/>
              <a:t> </a:t>
            </a:r>
            <a:r>
              <a:rPr lang="ru-RU" sz="2100" dirty="0" err="1"/>
              <a:t>әрқашан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жасушада</a:t>
            </a:r>
            <a:r>
              <a:rPr lang="ru-RU" sz="2100" b="1" dirty="0">
                <a:solidFill>
                  <a:srgbClr val="FF0000"/>
                </a:solidFill>
              </a:rPr>
              <a:t> бола </a:t>
            </a:r>
            <a:r>
              <a:rPr lang="ru-RU" sz="2100" b="1" dirty="0" err="1">
                <a:solidFill>
                  <a:srgbClr val="FF0000"/>
                </a:solidFill>
              </a:rPr>
              <a:t>бермейді</a:t>
            </a:r>
            <a:r>
              <a:rPr lang="ru-RU" sz="2100" b="1" dirty="0">
                <a:solidFill>
                  <a:srgbClr val="FF0000"/>
                </a:solidFill>
              </a:rPr>
              <a:t>.</a:t>
            </a:r>
            <a:r>
              <a:rPr lang="ru-RU" sz="2100" dirty="0"/>
              <a:t> </a:t>
            </a:r>
            <a:r>
              <a:rPr lang="ru-RU" sz="2100" dirty="0" err="1"/>
              <a:t>Кейбір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</a:t>
            </a:r>
            <a:r>
              <a:rPr lang="ru-RU" sz="2100" dirty="0" err="1"/>
              <a:t>түрленулер</a:t>
            </a:r>
            <a:r>
              <a:rPr lang="ru-RU" sz="2100" dirty="0"/>
              <a:t> </a:t>
            </a:r>
            <a:r>
              <a:rPr lang="ru-RU" sz="2100" dirty="0" err="1"/>
              <a:t>соншалықты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баяу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жүреді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/>
              <a:t>(</a:t>
            </a:r>
            <a:r>
              <a:rPr lang="ru-RU" sz="2100" dirty="0" err="1"/>
              <a:t>яғни</a:t>
            </a:r>
            <a:r>
              <a:rPr lang="ru-RU" sz="2100" dirty="0"/>
              <a:t> </a:t>
            </a:r>
            <a:r>
              <a:rPr lang="ru-RU" sz="2100" dirty="0" err="1"/>
              <a:t>олардың</a:t>
            </a:r>
            <a:r>
              <a:rPr lang="ru-RU" sz="2100" dirty="0"/>
              <a:t> </a:t>
            </a:r>
            <a:r>
              <a:rPr lang="ru-RU" sz="2100" b="1" dirty="0" err="1"/>
              <a:t>активтену</a:t>
            </a:r>
            <a:r>
              <a:rPr lang="ru-RU" sz="2100" b="1" dirty="0"/>
              <a:t> </a:t>
            </a:r>
            <a:r>
              <a:rPr lang="ru-RU" sz="2100" b="1" dirty="0" err="1"/>
              <a:t>энергиялары</a:t>
            </a:r>
            <a:r>
              <a:rPr lang="ru-RU" sz="2100" b="1" dirty="0"/>
              <a:t> </a:t>
            </a:r>
            <a:r>
              <a:rPr lang="ru-RU" sz="2100" b="1" dirty="0" err="1"/>
              <a:t>соншалықты</a:t>
            </a:r>
            <a:r>
              <a:rPr lang="ru-RU" sz="2100" b="1" dirty="0"/>
              <a:t> </a:t>
            </a:r>
            <a:r>
              <a:rPr lang="ru-RU" sz="2100" b="1" dirty="0" err="1"/>
              <a:t>жоғары</a:t>
            </a:r>
            <a:r>
              <a:rPr lang="ru-RU" sz="2100" dirty="0"/>
              <a:t>), </a:t>
            </a:r>
            <a:r>
              <a:rPr lang="ru-RU" sz="2100" dirty="0" err="1"/>
              <a:t>олар</a:t>
            </a:r>
            <a:r>
              <a:rPr lang="ru-RU" sz="2100" dirty="0"/>
              <a:t> </a:t>
            </a:r>
            <a:r>
              <a:rPr lang="ru-RU" sz="2100" dirty="0" err="1"/>
              <a:t>тіпті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күшті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катализаторлар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/>
              <a:t>- </a:t>
            </a:r>
            <a:r>
              <a:rPr lang="ru-RU" sz="2100" b="1" dirty="0" err="1">
                <a:solidFill>
                  <a:srgbClr val="FF0000"/>
                </a:solidFill>
              </a:rPr>
              <a:t>ферменттер</a:t>
            </a:r>
            <a:r>
              <a:rPr lang="ru-RU" sz="2100" dirty="0"/>
              <a:t> </a:t>
            </a:r>
            <a:r>
              <a:rPr lang="ru-RU" sz="2100" dirty="0" err="1"/>
              <a:t>болған</a:t>
            </a:r>
            <a:r>
              <a:rPr lang="ru-RU" sz="2100" dirty="0"/>
              <a:t> </a:t>
            </a:r>
            <a:r>
              <a:rPr lang="ru-RU" sz="2100" dirty="0" err="1"/>
              <a:t>кезде</a:t>
            </a:r>
            <a:r>
              <a:rPr lang="ru-RU" sz="2100" dirty="0"/>
              <a:t> де </a:t>
            </a:r>
            <a:r>
              <a:rPr lang="ru-RU" sz="2100" dirty="0" err="1"/>
              <a:t>тірі</a:t>
            </a:r>
            <a:r>
              <a:rPr lang="ru-RU" sz="2100" dirty="0"/>
              <a:t> </a:t>
            </a:r>
            <a:r>
              <a:rPr lang="ru-RU" sz="2100" dirty="0" err="1"/>
              <a:t>жүйелерде</a:t>
            </a:r>
            <a:r>
              <a:rPr lang="ru-RU" sz="2100" dirty="0"/>
              <a:t> </a:t>
            </a:r>
            <a:r>
              <a:rPr lang="ru-RU" sz="2100" dirty="0" err="1"/>
              <a:t>жүре</a:t>
            </a:r>
            <a:r>
              <a:rPr lang="ru-RU" sz="2100" dirty="0"/>
              <a:t> </a:t>
            </a:r>
            <a:r>
              <a:rPr lang="ru-RU" sz="2100" dirty="0" err="1"/>
              <a:t>алмайды</a:t>
            </a:r>
            <a:r>
              <a:rPr lang="ru-RU" sz="2100" dirty="0"/>
              <a:t>.</a:t>
            </a:r>
          </a:p>
          <a:p>
            <a:pPr indent="542925" algn="just"/>
            <a:r>
              <a:rPr lang="ru-RU" sz="2100" dirty="0" err="1"/>
              <a:t>Тірі</a:t>
            </a:r>
            <a:r>
              <a:rPr lang="ru-RU" sz="2100" dirty="0"/>
              <a:t> </a:t>
            </a:r>
            <a:r>
              <a:rPr lang="ru-RU" sz="2100" dirty="0" err="1"/>
              <a:t>жасушаларда</a:t>
            </a:r>
            <a:r>
              <a:rPr lang="ru-RU" sz="2100" dirty="0"/>
              <a:t> </a:t>
            </a:r>
            <a:r>
              <a:rPr lang="ru-RU" sz="2100" dirty="0" err="1"/>
              <a:t>іс</a:t>
            </a:r>
            <a:r>
              <a:rPr lang="ru-RU" sz="2100" dirty="0"/>
              <a:t> </a:t>
            </a:r>
            <a:r>
              <a:rPr lang="ru-RU" sz="2100" dirty="0" err="1"/>
              <a:t>жүзінде</a:t>
            </a:r>
            <a:r>
              <a:rPr lang="ru-RU" sz="2100" dirty="0"/>
              <a:t> </a:t>
            </a:r>
            <a:r>
              <a:rPr lang="ru-RU" sz="2100" dirty="0" err="1"/>
              <a:t>өтетін</a:t>
            </a:r>
            <a:r>
              <a:rPr lang="ru-RU" sz="2100" dirty="0"/>
              <a:t> </a:t>
            </a:r>
            <a:r>
              <a:rPr lang="ru-RU" sz="2100" dirty="0" err="1"/>
              <a:t>реакциялар</a:t>
            </a:r>
            <a:r>
              <a:rPr lang="ru-RU" sz="2100" dirty="0"/>
              <a:t> эволюция </a:t>
            </a:r>
            <a:r>
              <a:rPr lang="ru-RU" sz="2100" dirty="0" err="1"/>
              <a:t>процесінде</a:t>
            </a:r>
            <a:r>
              <a:rPr lang="ru-RU" sz="2100" dirty="0"/>
              <a:t> </a:t>
            </a:r>
            <a:r>
              <a:rPr lang="ru-RU" sz="2100" dirty="0" err="1"/>
              <a:t>пайда</a:t>
            </a:r>
            <a:r>
              <a:rPr lang="ru-RU" sz="2100" dirty="0"/>
              <a:t> </a:t>
            </a:r>
            <a:r>
              <a:rPr lang="ru-RU" sz="2100" dirty="0" err="1"/>
              <a:t>болған</a:t>
            </a:r>
            <a:r>
              <a:rPr lang="ru-RU" sz="2100" dirty="0"/>
              <a:t>, «</a:t>
            </a:r>
            <a:r>
              <a:rPr lang="ru-RU" sz="2100" dirty="0" err="1"/>
              <a:t>мүмкін</a:t>
            </a:r>
            <a:r>
              <a:rPr lang="ru-RU" sz="2100" dirty="0"/>
              <a:t> </a:t>
            </a:r>
            <a:r>
              <a:rPr lang="ru-RU" sz="2100" dirty="0" err="1"/>
              <a:t>емес</a:t>
            </a:r>
            <a:r>
              <a:rPr lang="ru-RU" sz="2100" dirty="0"/>
              <a:t>» </a:t>
            </a:r>
            <a:r>
              <a:rPr lang="ru-RU" sz="2100" dirty="0" err="1"/>
              <a:t>реакцияларды</a:t>
            </a:r>
            <a:r>
              <a:rPr lang="ru-RU" sz="2100" dirty="0"/>
              <a:t> </a:t>
            </a:r>
            <a:r>
              <a:rPr lang="ru-RU" sz="2100" dirty="0" err="1"/>
              <a:t>айналып</a:t>
            </a:r>
            <a:r>
              <a:rPr lang="ru-RU" sz="2100" dirty="0"/>
              <a:t> </a:t>
            </a:r>
            <a:r>
              <a:rPr lang="ru-RU" sz="2100" dirty="0" err="1"/>
              <a:t>өтуге</a:t>
            </a:r>
            <a:r>
              <a:rPr lang="ru-RU" sz="2100" dirty="0"/>
              <a:t> </a:t>
            </a:r>
            <a:r>
              <a:rPr lang="ru-RU" sz="2100" dirty="0" err="1"/>
              <a:t>мүмкіндік</a:t>
            </a:r>
            <a:r>
              <a:rPr lang="ru-RU" sz="2100" dirty="0"/>
              <a:t> </a:t>
            </a:r>
            <a:r>
              <a:rPr lang="ru-RU" sz="2100" dirty="0" err="1"/>
              <a:t>беретін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«</a:t>
            </a:r>
            <a:r>
              <a:rPr lang="ru-RU" sz="2100" dirty="0" err="1"/>
              <a:t>құралдар</a:t>
            </a:r>
            <a:r>
              <a:rPr lang="ru-RU" sz="2100" dirty="0"/>
              <a:t>» </a:t>
            </a:r>
            <a:r>
              <a:rPr lang="ru-RU" sz="2100" dirty="0" err="1"/>
              <a:t>жиынтығы</a:t>
            </a:r>
            <a:r>
              <a:rPr lang="ru-RU" sz="2100" dirty="0"/>
              <a:t> </a:t>
            </a:r>
            <a:r>
              <a:rPr lang="ru-RU" sz="2100" dirty="0" err="1"/>
              <a:t>болып</a:t>
            </a:r>
            <a:r>
              <a:rPr lang="ru-RU" sz="2100" dirty="0"/>
              <a:t> </a:t>
            </a:r>
            <a:r>
              <a:rPr lang="ru-RU" sz="2100" dirty="0" err="1"/>
              <a:t>табылады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06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2" y="425163"/>
            <a:ext cx="4283320" cy="602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8939" y="530822"/>
            <a:ext cx="64362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>
                <a:solidFill>
                  <a:srgbClr val="FF0000"/>
                </a:solidFill>
              </a:rPr>
              <a:t>13-5 </a:t>
            </a:r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/>
              <a:t>Көміртек-көміртек</a:t>
            </a:r>
            <a:r>
              <a:rPr lang="ru-RU" sz="2400" b="1" dirty="0"/>
              <a:t> </a:t>
            </a:r>
            <a:r>
              <a:rPr lang="ru-RU" sz="2400" b="1" dirty="0" err="1"/>
              <a:t>байланысының</a:t>
            </a:r>
            <a:r>
              <a:rPr lang="ru-RU" sz="2400" b="1" dirty="0"/>
              <a:t> </a:t>
            </a:r>
            <a:r>
              <a:rPr lang="ru-RU" sz="2400" b="1" dirty="0" err="1"/>
              <a:t>түзілуі</a:t>
            </a:r>
            <a:r>
              <a:rPr lang="ru-RU" sz="2400" b="1" dirty="0"/>
              <a:t> </a:t>
            </a:r>
            <a:r>
              <a:rPr lang="ru-RU" sz="2400" b="1" dirty="0" err="1"/>
              <a:t>кезінде</a:t>
            </a:r>
            <a:r>
              <a:rPr lang="ru-RU" sz="2400" b="1" dirty="0"/>
              <a:t> </a:t>
            </a:r>
            <a:r>
              <a:rPr lang="ru-RU" sz="2400" b="1" dirty="0" err="1"/>
              <a:t>карбокатионның</a:t>
            </a:r>
            <a:r>
              <a:rPr lang="ru-RU" sz="2400" b="1" dirty="0"/>
              <a:t> </a:t>
            </a:r>
            <a:r>
              <a:rPr lang="ru-RU" sz="2400" b="1" dirty="0" err="1"/>
              <a:t>пайда</a:t>
            </a:r>
            <a:r>
              <a:rPr lang="ru-RU" sz="2400" b="1" dirty="0"/>
              <a:t> </a:t>
            </a:r>
            <a:r>
              <a:rPr lang="ru-RU" sz="2400" b="1" dirty="0" err="1"/>
              <a:t>болуы</a:t>
            </a:r>
            <a:r>
              <a:rPr lang="ru-RU" sz="2400" b="1" dirty="0"/>
              <a:t>. </a:t>
            </a:r>
          </a:p>
          <a:p>
            <a:pPr indent="542925" algn="just"/>
            <a:r>
              <a:rPr lang="ru-RU" sz="2400" dirty="0"/>
              <a:t>Холестерин </a:t>
            </a:r>
            <a:r>
              <a:rPr lang="ru-RU" sz="2400" dirty="0" err="1"/>
              <a:t>биосинтезінің</a:t>
            </a:r>
            <a:r>
              <a:rPr lang="ru-RU" sz="2400" dirty="0"/>
              <a:t> </a:t>
            </a:r>
            <a:r>
              <a:rPr lang="ru-RU" sz="2400" dirty="0" err="1"/>
              <a:t>ерте</a:t>
            </a:r>
            <a:r>
              <a:rPr lang="ru-RU" sz="2400" dirty="0"/>
              <a:t> </a:t>
            </a:r>
            <a:r>
              <a:rPr lang="ru-RU" sz="2400" dirty="0" err="1"/>
              <a:t>кезеңдерінің</a:t>
            </a:r>
            <a:r>
              <a:rPr lang="ru-RU" sz="2400" dirty="0"/>
              <a:t> </a:t>
            </a:r>
            <a:r>
              <a:rPr lang="ru-RU" sz="2400" dirty="0" err="1"/>
              <a:t>бірінде</a:t>
            </a:r>
            <a:r>
              <a:rPr lang="ru-RU" sz="2400" dirty="0"/>
              <a:t> </a:t>
            </a:r>
            <a:r>
              <a:rPr lang="ru-RU" sz="2400" dirty="0" err="1"/>
              <a:t>пренилтрансфераза</a:t>
            </a:r>
            <a:r>
              <a:rPr lang="ru-RU" sz="2400" dirty="0"/>
              <a:t> </a:t>
            </a:r>
            <a:r>
              <a:rPr lang="ru-RU" sz="2400" dirty="0" err="1"/>
              <a:t>ферменті</a:t>
            </a:r>
            <a:r>
              <a:rPr lang="ru-RU" sz="2400" dirty="0"/>
              <a:t> </a:t>
            </a:r>
            <a:r>
              <a:rPr lang="ru-RU" sz="2400" dirty="0" err="1"/>
              <a:t>изопентенилпирофосфаттың</a:t>
            </a:r>
            <a:r>
              <a:rPr lang="ru-RU" sz="2400" dirty="0"/>
              <a:t> </a:t>
            </a:r>
            <a:r>
              <a:rPr lang="ru-RU" sz="2400" dirty="0" err="1"/>
              <a:t>диметилаллилпирофосфатпен</a:t>
            </a:r>
            <a:r>
              <a:rPr lang="ru-RU" sz="2400" dirty="0"/>
              <a:t> </a:t>
            </a:r>
            <a:r>
              <a:rPr lang="ru-RU" sz="2400" dirty="0" err="1"/>
              <a:t>конденсациялануын</a:t>
            </a:r>
            <a:r>
              <a:rPr lang="ru-RU" sz="2400" dirty="0"/>
              <a:t> </a:t>
            </a:r>
            <a:r>
              <a:rPr lang="ru-RU" sz="2400" dirty="0" err="1"/>
              <a:t>катализдеп</a:t>
            </a:r>
            <a:r>
              <a:rPr lang="ru-RU" sz="2400" dirty="0"/>
              <a:t>, </a:t>
            </a:r>
            <a:r>
              <a:rPr lang="ru-RU" sz="2400" dirty="0" err="1"/>
              <a:t>геранилпирофосфат</a:t>
            </a:r>
            <a:r>
              <a:rPr lang="ru-RU" sz="2400" dirty="0"/>
              <a:t> </a:t>
            </a:r>
            <a:r>
              <a:rPr lang="ru-RU" sz="2400" dirty="0" err="1"/>
              <a:t>түзеді</a:t>
            </a:r>
            <a:r>
              <a:rPr lang="ru-RU" sz="2400" dirty="0"/>
              <a:t> (</a:t>
            </a:r>
            <a:r>
              <a:rPr lang="ru-RU" sz="2400" b="1" dirty="0"/>
              <a:t>21-36-сурет</a:t>
            </a:r>
            <a:r>
              <a:rPr lang="ru-RU" sz="2400" dirty="0"/>
              <a:t>ті </a:t>
            </a:r>
            <a:r>
              <a:rPr lang="ru-RU" sz="2400" dirty="0" err="1"/>
              <a:t>қараңыз</a:t>
            </a:r>
            <a:r>
              <a:rPr lang="ru-RU" sz="2400" dirty="0"/>
              <a:t>). </a:t>
            </a:r>
          </a:p>
          <a:p>
            <a:pPr indent="542925" algn="just"/>
            <a:r>
              <a:rPr lang="ru-RU" sz="2400" dirty="0"/>
              <a:t>Реакция </a:t>
            </a:r>
            <a:r>
              <a:rPr lang="ru-RU" sz="2400" dirty="0" err="1"/>
              <a:t>диметилаллилпирофосфаттан</a:t>
            </a:r>
            <a:r>
              <a:rPr lang="ru-RU" sz="2400" dirty="0"/>
              <a:t> </a:t>
            </a:r>
            <a:r>
              <a:rPr lang="ru-RU" sz="2400" dirty="0" err="1"/>
              <a:t>пирофосфат</a:t>
            </a:r>
            <a:r>
              <a:rPr lang="ru-RU" sz="2400" dirty="0"/>
              <a:t> </a:t>
            </a:r>
            <a:r>
              <a:rPr lang="ru-RU" sz="2400" dirty="0" err="1"/>
              <a:t>тобын</a:t>
            </a:r>
            <a:r>
              <a:rPr lang="ru-RU" sz="2400" dirty="0"/>
              <a:t> </a:t>
            </a:r>
            <a:r>
              <a:rPr lang="ru-RU" sz="2400" dirty="0" err="1"/>
              <a:t>үзуден</a:t>
            </a:r>
            <a:r>
              <a:rPr lang="ru-RU" sz="2400" dirty="0"/>
              <a:t> </a:t>
            </a:r>
            <a:r>
              <a:rPr lang="ru-RU" sz="2400" dirty="0" err="1"/>
              <a:t>басталады</a:t>
            </a:r>
            <a:r>
              <a:rPr lang="ru-RU" sz="2400" dirty="0"/>
              <a:t>, </a:t>
            </a:r>
            <a:r>
              <a:rPr lang="ru-RU" sz="2400" dirty="0" err="1"/>
              <a:t>нәтижесінде</a:t>
            </a:r>
            <a:r>
              <a:rPr lang="ru-RU" sz="2400" dirty="0"/>
              <a:t> </a:t>
            </a:r>
            <a:r>
              <a:rPr lang="ru-RU" sz="2400" dirty="0" err="1"/>
              <a:t>көрші</a:t>
            </a:r>
            <a:r>
              <a:rPr lang="ru-RU" sz="2400" dirty="0"/>
              <a:t> С=С </a:t>
            </a:r>
            <a:r>
              <a:rPr lang="ru-RU" sz="2400" dirty="0" err="1"/>
              <a:t>байланысының</a:t>
            </a:r>
            <a:r>
              <a:rPr lang="ru-RU" sz="2400" dirty="0"/>
              <a:t> </a:t>
            </a:r>
            <a:r>
              <a:rPr lang="ru-RU" sz="2400" dirty="0" err="1"/>
              <a:t>резонансымен</a:t>
            </a:r>
            <a:r>
              <a:rPr lang="ru-RU" sz="2400" dirty="0"/>
              <a:t> </a:t>
            </a:r>
            <a:r>
              <a:rPr lang="ru-RU" sz="2400" dirty="0" err="1"/>
              <a:t>тұрақтанған</a:t>
            </a:r>
            <a:r>
              <a:rPr lang="ru-RU" sz="2400" dirty="0"/>
              <a:t> </a:t>
            </a:r>
            <a:r>
              <a:rPr lang="ru-RU" sz="2400" dirty="0" err="1"/>
              <a:t>карбокатион</a:t>
            </a:r>
            <a:r>
              <a:rPr lang="ru-RU" sz="2400" dirty="0"/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51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60" y="233916"/>
            <a:ext cx="6277761" cy="63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8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006" y="628242"/>
            <a:ext cx="113024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Молекулярлық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қайта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құрулар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изомерлену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және</a:t>
            </a:r>
            <a:r>
              <a:rPr lang="ru-RU" sz="2400" b="1" dirty="0">
                <a:solidFill>
                  <a:srgbClr val="FF0000"/>
                </a:solidFill>
              </a:rPr>
              <a:t> элиминация</a:t>
            </a:r>
            <a:r>
              <a:rPr lang="ru-RU" sz="2400" dirty="0"/>
              <a:t>.</a:t>
            </a:r>
          </a:p>
          <a:p>
            <a:pPr indent="542925" algn="just"/>
            <a:endParaRPr lang="ru-RU" sz="2400" dirty="0"/>
          </a:p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Қайта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түзілу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реакциясы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молекулярлық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қайта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құру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dirty="0"/>
              <a:t>– </a:t>
            </a:r>
            <a:r>
              <a:rPr lang="ru-RU" sz="2400" dirty="0" err="1"/>
              <a:t>химиялық</a:t>
            </a:r>
            <a:r>
              <a:rPr lang="ru-RU" sz="2400" dirty="0"/>
              <a:t> реакция, </a:t>
            </a:r>
            <a:r>
              <a:rPr lang="ru-RU" sz="2400" dirty="0" err="1"/>
              <a:t>нәтижесінде</a:t>
            </a:r>
            <a:r>
              <a:rPr lang="ru-RU" sz="2400" dirty="0"/>
              <a:t> </a:t>
            </a:r>
            <a:r>
              <a:rPr lang="ru-RU" sz="2400" dirty="0" err="1"/>
              <a:t>молекуладағы</a:t>
            </a:r>
            <a:r>
              <a:rPr lang="ru-RU" sz="2400" dirty="0"/>
              <a:t> </a:t>
            </a:r>
            <a:r>
              <a:rPr lang="ru-RU" sz="2400" dirty="0" err="1"/>
              <a:t>атомдардың</a:t>
            </a:r>
            <a:r>
              <a:rPr lang="ru-RU" sz="2400" dirty="0"/>
              <a:t> </a:t>
            </a:r>
            <a:r>
              <a:rPr lang="ru-RU" sz="2400" dirty="0" err="1"/>
              <a:t>өзара</a:t>
            </a:r>
            <a:r>
              <a:rPr lang="ru-RU" sz="2400" dirty="0"/>
              <a:t> </a:t>
            </a:r>
            <a:r>
              <a:rPr lang="ru-RU" sz="2400" dirty="0" err="1"/>
              <a:t>орналасуы</a:t>
            </a:r>
            <a:r>
              <a:rPr lang="ru-RU" sz="2400" dirty="0"/>
              <a:t>, </a:t>
            </a:r>
            <a:r>
              <a:rPr lang="ru-RU" sz="2400" dirty="0" err="1"/>
              <a:t>көптік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орындары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көптігі</a:t>
            </a:r>
            <a:r>
              <a:rPr lang="ru-RU" sz="2400" dirty="0"/>
              <a:t> </a:t>
            </a:r>
            <a:r>
              <a:rPr lang="ru-RU" sz="2400" dirty="0" err="1"/>
              <a:t>өзгереді</a:t>
            </a:r>
            <a:r>
              <a:rPr lang="ru-RU" sz="2400" dirty="0"/>
              <a:t>; </a:t>
            </a:r>
            <a:r>
              <a:rPr lang="ru-RU" sz="2400" dirty="0" err="1"/>
              <a:t>молекуланың</a:t>
            </a:r>
            <a:r>
              <a:rPr lang="ru-RU" sz="2400" dirty="0"/>
              <a:t> </a:t>
            </a:r>
            <a:r>
              <a:rPr lang="ru-RU" sz="2400" dirty="0" err="1"/>
              <a:t>атомдық</a:t>
            </a:r>
            <a:r>
              <a:rPr lang="ru-RU" sz="2400" dirty="0"/>
              <a:t> </a:t>
            </a:r>
            <a:r>
              <a:rPr lang="ru-RU" sz="2400" dirty="0" err="1"/>
              <a:t>құрамын</a:t>
            </a:r>
            <a:r>
              <a:rPr lang="ru-RU" sz="2400" dirty="0"/>
              <a:t> </a:t>
            </a:r>
            <a:r>
              <a:rPr lang="ru-RU" sz="2400" dirty="0" err="1"/>
              <a:t>сақтай</a:t>
            </a:r>
            <a:r>
              <a:rPr lang="ru-RU" sz="2400" dirty="0"/>
              <a:t> </a:t>
            </a:r>
            <a:r>
              <a:rPr lang="ru-RU" sz="2400" dirty="0" err="1"/>
              <a:t>отырып</a:t>
            </a:r>
            <a:r>
              <a:rPr lang="ru-RU" sz="2400" dirty="0"/>
              <a:t> (</a:t>
            </a:r>
            <a:r>
              <a:rPr lang="ru-RU" sz="2400" dirty="0" err="1"/>
              <a:t>изомерлену</a:t>
            </a:r>
            <a:r>
              <a:rPr lang="ru-RU" sz="2400" dirty="0"/>
              <a:t>) </a:t>
            </a:r>
            <a:r>
              <a:rPr lang="ru-RU" sz="2400" dirty="0" err="1"/>
              <a:t>немесе</a:t>
            </a:r>
            <a:r>
              <a:rPr lang="ru-RU" sz="2400" dirty="0"/>
              <a:t> оны </a:t>
            </a:r>
            <a:r>
              <a:rPr lang="ru-RU" sz="2400" dirty="0" err="1"/>
              <a:t>өзгерту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асырылуы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Изомерлену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қосылыстың</a:t>
            </a:r>
            <a:r>
              <a:rPr lang="ru-RU" sz="2400" dirty="0"/>
              <a:t> </a:t>
            </a:r>
            <a:r>
              <a:rPr lang="ru-RU" sz="2400" b="1" dirty="0" err="1"/>
              <a:t>изомерге</a:t>
            </a:r>
            <a:r>
              <a:rPr lang="ru-RU" sz="2400" b="1" dirty="0"/>
              <a:t> </a:t>
            </a:r>
            <a:r>
              <a:rPr lang="ru-RU" sz="2400" b="1" dirty="0" err="1"/>
              <a:t>айналуы</a:t>
            </a:r>
            <a:r>
              <a:rPr lang="ru-RU" sz="2400" dirty="0"/>
              <a:t>, </a:t>
            </a:r>
            <a:r>
              <a:rPr lang="ru-RU" sz="2400" b="1" dirty="0" err="1"/>
              <a:t>заттың</a:t>
            </a:r>
            <a:r>
              <a:rPr lang="ru-RU" sz="2400" b="1" dirty="0"/>
              <a:t> </a:t>
            </a:r>
            <a:r>
              <a:rPr lang="ru-RU" sz="2400" b="1" dirty="0" err="1"/>
              <a:t>молекуласындағы</a:t>
            </a:r>
            <a:r>
              <a:rPr lang="ru-RU" sz="2400" b="1" dirty="0"/>
              <a:t> </a:t>
            </a:r>
            <a:r>
              <a:rPr lang="ru-RU" sz="2400" b="1" dirty="0" err="1"/>
              <a:t>атомдардың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сапалық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сандық</a:t>
            </a:r>
            <a:r>
              <a:rPr lang="ru-RU" sz="2400" dirty="0"/>
              <a:t> </a:t>
            </a:r>
            <a:r>
              <a:rPr lang="ru-RU" sz="2400" dirty="0" err="1"/>
              <a:t>құрамын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өзгертпей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қайта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орналасуы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indent="542925" algn="just"/>
            <a:r>
              <a:rPr lang="ru-RU" sz="2400" b="1" dirty="0">
                <a:solidFill>
                  <a:srgbClr val="FF0000"/>
                </a:solidFill>
              </a:rPr>
              <a:t>Элиминация </a:t>
            </a:r>
            <a:r>
              <a:rPr lang="ru-RU" sz="2400" b="1" dirty="0" err="1">
                <a:solidFill>
                  <a:srgbClr val="FF0000"/>
                </a:solidFill>
              </a:rPr>
              <a:t>реакциясы</a:t>
            </a:r>
            <a:r>
              <a:rPr lang="ru-RU" sz="2400" dirty="0"/>
              <a:t> (</a:t>
            </a:r>
            <a:r>
              <a:rPr lang="ru-RU" sz="2400" dirty="0" err="1"/>
              <a:t>латын</a:t>
            </a:r>
            <a:r>
              <a:rPr lang="ru-RU" sz="2400" dirty="0"/>
              <a:t> </a:t>
            </a:r>
            <a:r>
              <a:rPr lang="ru-RU" sz="2400" dirty="0" err="1"/>
              <a:t>тілінен</a:t>
            </a:r>
            <a:r>
              <a:rPr lang="ru-RU" sz="2400" dirty="0"/>
              <a:t> </a:t>
            </a:r>
            <a:r>
              <a:rPr lang="en-US" sz="2400" dirty="0" err="1"/>
              <a:t>elimino</a:t>
            </a:r>
            <a:r>
              <a:rPr lang="en-US" sz="2400" dirty="0"/>
              <a:t> – </a:t>
            </a:r>
            <a:r>
              <a:rPr lang="ru-RU" sz="2400" dirty="0" err="1"/>
              <a:t>шығарып</a:t>
            </a:r>
            <a:r>
              <a:rPr lang="ru-RU" sz="2400" dirty="0"/>
              <a:t> </a:t>
            </a:r>
            <a:r>
              <a:rPr lang="ru-RU" sz="2400" dirty="0" err="1"/>
              <a:t>тастаймын</a:t>
            </a:r>
            <a:r>
              <a:rPr lang="ru-RU" sz="2400" dirty="0"/>
              <a:t>), </a:t>
            </a:r>
            <a:r>
              <a:rPr lang="ru-RU" sz="2400" dirty="0" err="1"/>
              <a:t>жою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бөлшектену</a:t>
            </a:r>
            <a:r>
              <a:rPr lang="ru-RU" sz="2400" dirty="0"/>
              <a:t> – </a:t>
            </a:r>
            <a:r>
              <a:rPr lang="ru-RU" sz="2400" b="1" dirty="0" err="1"/>
              <a:t>органикалық</a:t>
            </a:r>
            <a:r>
              <a:rPr lang="ru-RU" sz="2400" b="1" dirty="0"/>
              <a:t> </a:t>
            </a:r>
            <a:r>
              <a:rPr lang="ru-RU" sz="2400" b="1" dirty="0" err="1"/>
              <a:t>қосылыс</a:t>
            </a:r>
            <a:r>
              <a:rPr lang="ru-RU" sz="2400" b="1" dirty="0"/>
              <a:t> </a:t>
            </a:r>
            <a:r>
              <a:rPr lang="ru-RU" sz="2400" b="1" dirty="0" err="1"/>
              <a:t>молекуласынан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атомдарды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атомдық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топтарды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басқалармен</a:t>
            </a:r>
            <a:r>
              <a:rPr lang="ru-RU" sz="2400" b="1" dirty="0"/>
              <a:t> </a:t>
            </a:r>
            <a:r>
              <a:rPr lang="ru-RU" sz="2400" b="1" dirty="0" err="1"/>
              <a:t>алмастырмай</a:t>
            </a:r>
            <a:r>
              <a:rPr lang="ru-RU" sz="2400" b="1" dirty="0"/>
              <a:t> </a:t>
            </a:r>
            <a:r>
              <a:rPr lang="ru-RU" sz="2400" b="1" dirty="0" err="1"/>
              <a:t>бөлу</a:t>
            </a:r>
            <a:r>
              <a:rPr lang="ru-RU" sz="2400" b="1" dirty="0"/>
              <a:t> </a:t>
            </a:r>
            <a:r>
              <a:rPr lang="ru-RU" sz="2400" b="1" dirty="0" err="1"/>
              <a:t>процесі</a:t>
            </a:r>
            <a:r>
              <a:rPr lang="ru-RU" sz="2400" dirty="0"/>
              <a:t>. </a:t>
            </a:r>
            <a:r>
              <a:rPr lang="ru-RU" sz="2400" dirty="0" err="1"/>
              <a:t>Органикалық</a:t>
            </a:r>
            <a:r>
              <a:rPr lang="ru-RU" sz="2400" dirty="0"/>
              <a:t> </a:t>
            </a:r>
            <a:r>
              <a:rPr lang="ru-RU" sz="2400" dirty="0" err="1"/>
              <a:t>қосылыстардың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кластарының</a:t>
            </a:r>
            <a:r>
              <a:rPr lang="ru-RU" sz="2400" dirty="0"/>
              <a:t> </a:t>
            </a:r>
            <a:r>
              <a:rPr lang="ru-RU" sz="2400" dirty="0" err="1"/>
              <a:t>өкілдері</a:t>
            </a:r>
            <a:r>
              <a:rPr lang="ru-RU" sz="2400" dirty="0"/>
              <a:t> </a:t>
            </a:r>
            <a:r>
              <a:rPr lang="ru-RU" sz="2400" dirty="0" err="1"/>
              <a:t>бастапқы</a:t>
            </a:r>
            <a:r>
              <a:rPr lang="ru-RU" sz="2400" dirty="0"/>
              <a:t> материал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қызмет</a:t>
            </a:r>
            <a:r>
              <a:rPr lang="ru-RU" sz="2400" dirty="0"/>
              <a:t> </a:t>
            </a:r>
            <a:r>
              <a:rPr lang="ru-RU" sz="2400" dirty="0" err="1"/>
              <a:t>ете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14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497" y="436106"/>
            <a:ext cx="108002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3200" dirty="0" err="1"/>
              <a:t>Жасушалық</a:t>
            </a:r>
            <a:r>
              <a:rPr lang="ru-RU" sz="3200" dirty="0"/>
              <a:t> </a:t>
            </a:r>
            <a:r>
              <a:rPr lang="ru-RU" sz="3200" dirty="0" err="1"/>
              <a:t>реакциялардың</a:t>
            </a:r>
            <a:r>
              <a:rPr lang="ru-RU" sz="3200" dirty="0"/>
              <a:t> </a:t>
            </a:r>
            <a:r>
              <a:rPr lang="ru-RU" sz="3200" dirty="0" err="1"/>
              <a:t>тағы</a:t>
            </a:r>
            <a:r>
              <a:rPr lang="ru-RU" sz="3200" dirty="0"/>
              <a:t> 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кең</a:t>
            </a:r>
            <a:r>
              <a:rPr lang="ru-RU" sz="3200" dirty="0"/>
              <a:t> </a:t>
            </a:r>
            <a:r>
              <a:rPr lang="ru-RU" sz="3200" dirty="0" err="1"/>
              <a:t>тараған</a:t>
            </a:r>
            <a:r>
              <a:rPr lang="ru-RU" sz="3200" dirty="0"/>
              <a:t> </a:t>
            </a:r>
            <a:r>
              <a:rPr lang="ru-RU" sz="3200" dirty="0" err="1"/>
              <a:t>түрі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молекулаішілік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қайта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құрулар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 err="1"/>
              <a:t>болып</a:t>
            </a:r>
            <a:r>
              <a:rPr lang="ru-RU" sz="3200" dirty="0"/>
              <a:t> </a:t>
            </a:r>
            <a:r>
              <a:rPr lang="ru-RU" sz="3200" dirty="0" err="1"/>
              <a:t>табылады</a:t>
            </a:r>
            <a:r>
              <a:rPr lang="ru-RU" sz="3200" dirty="0"/>
              <a:t>, </a:t>
            </a:r>
            <a:r>
              <a:rPr lang="ru-RU" sz="3200" dirty="0" err="1"/>
              <a:t>онда</a:t>
            </a:r>
            <a:r>
              <a:rPr lang="ru-RU" sz="3200" dirty="0"/>
              <a:t> </a:t>
            </a:r>
            <a:r>
              <a:rPr lang="ru-RU" sz="3200" b="1" dirty="0" err="1"/>
              <a:t>электрондардың</a:t>
            </a:r>
            <a:r>
              <a:rPr lang="ru-RU" sz="3200" b="1" dirty="0"/>
              <a:t> </a:t>
            </a:r>
            <a:r>
              <a:rPr lang="ru-RU" sz="3200" b="1" dirty="0" err="1"/>
              <a:t>қайта</a:t>
            </a:r>
            <a:r>
              <a:rPr lang="ru-RU" sz="3200" b="1" dirty="0"/>
              <a:t> </a:t>
            </a:r>
            <a:r>
              <a:rPr lang="ru-RU" sz="3200" b="1" dirty="0" err="1"/>
              <a:t>бөлінуі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жалпы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тотығу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күйіне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әсер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етпестен</a:t>
            </a:r>
            <a:r>
              <a:rPr lang="ru-RU" sz="3200" dirty="0"/>
              <a:t> </a:t>
            </a:r>
            <a:r>
              <a:rPr lang="ru-RU" sz="3200" b="1" dirty="0" err="1"/>
              <a:t>құрылымдық</a:t>
            </a:r>
            <a:r>
              <a:rPr lang="ru-RU" sz="3200" b="1" dirty="0"/>
              <a:t> </a:t>
            </a:r>
            <a:r>
              <a:rPr lang="ru-RU" sz="3200" b="1" dirty="0" err="1"/>
              <a:t>өзгерістерге</a:t>
            </a:r>
            <a:r>
              <a:rPr lang="ru-RU" sz="3200" b="1" dirty="0"/>
              <a:t> </a:t>
            </a:r>
            <a:r>
              <a:rPr lang="ru-RU" sz="3200" dirty="0" err="1"/>
              <a:t>әкеледі</a:t>
            </a:r>
            <a:r>
              <a:rPr lang="ru-RU" sz="3200" dirty="0"/>
              <a:t>.</a:t>
            </a:r>
          </a:p>
          <a:p>
            <a:pPr indent="542925" algn="just"/>
            <a:r>
              <a:rPr lang="ru-RU" sz="3200" dirty="0" err="1"/>
              <a:t>Мысалы</a:t>
            </a:r>
            <a:r>
              <a:rPr lang="ru-RU" sz="3200" dirty="0"/>
              <a:t>, </a:t>
            </a:r>
            <a:r>
              <a:rPr lang="ru-RU" sz="3200" dirty="0" err="1"/>
              <a:t>әртүрлі</a:t>
            </a:r>
            <a:r>
              <a:rPr lang="ru-RU" sz="3200" dirty="0"/>
              <a:t> </a:t>
            </a:r>
            <a:r>
              <a:rPr lang="ru-RU" sz="3200" dirty="0" err="1"/>
              <a:t>функционалдық</a:t>
            </a:r>
            <a:r>
              <a:rPr lang="ru-RU" sz="3200" dirty="0"/>
              <a:t> </a:t>
            </a:r>
            <a:r>
              <a:rPr lang="ru-RU" sz="3200" dirty="0" err="1"/>
              <a:t>топтар</a:t>
            </a:r>
            <a:r>
              <a:rPr lang="ru-RU" sz="3200" dirty="0"/>
              <a:t> </a:t>
            </a:r>
            <a:r>
              <a:rPr lang="ru-RU" sz="3200" dirty="0" err="1"/>
              <a:t>тотығу-тотықсыздану</a:t>
            </a:r>
            <a:r>
              <a:rPr lang="ru-RU" sz="3200" dirty="0"/>
              <a:t> </a:t>
            </a:r>
            <a:r>
              <a:rPr lang="ru-RU" sz="3200" dirty="0" err="1"/>
              <a:t>түрленулеріне</a:t>
            </a:r>
            <a:r>
              <a:rPr lang="ru-RU" sz="3200" dirty="0"/>
              <a:t> </a:t>
            </a:r>
            <a:r>
              <a:rPr lang="ru-RU" sz="3200" dirty="0" err="1"/>
              <a:t>ұшырауы</a:t>
            </a:r>
            <a:r>
              <a:rPr lang="ru-RU" sz="3200" dirty="0"/>
              <a:t> </a:t>
            </a:r>
            <a:r>
              <a:rPr lang="ru-RU" sz="3200" dirty="0" err="1"/>
              <a:t>мүмкін</a:t>
            </a:r>
            <a:r>
              <a:rPr lang="ru-RU" sz="3200" dirty="0"/>
              <a:t>, </a:t>
            </a:r>
            <a:r>
              <a:rPr lang="ru-RU" sz="3200" dirty="0" err="1"/>
              <a:t>бірақ</a:t>
            </a:r>
            <a:r>
              <a:rPr lang="ru-RU" sz="3200" dirty="0"/>
              <a:t> </a:t>
            </a:r>
            <a:r>
              <a:rPr lang="ru-RU" sz="3200" dirty="0" err="1"/>
              <a:t>тұтастай</a:t>
            </a:r>
            <a:r>
              <a:rPr lang="ru-RU" sz="3200" dirty="0"/>
              <a:t> </a:t>
            </a:r>
            <a:r>
              <a:rPr lang="ru-RU" sz="3200" dirty="0" err="1"/>
              <a:t>алғанда</a:t>
            </a:r>
            <a:r>
              <a:rPr lang="ru-RU" sz="3200" dirty="0"/>
              <a:t> </a:t>
            </a:r>
            <a:r>
              <a:rPr lang="ru-RU" sz="3200" dirty="0" err="1"/>
              <a:t>бүкіл</a:t>
            </a:r>
            <a:r>
              <a:rPr lang="ru-RU" sz="3200" dirty="0"/>
              <a:t> молекула </a:t>
            </a:r>
            <a:r>
              <a:rPr lang="ru-RU" sz="3200" dirty="0" err="1"/>
              <a:t>өзінің</a:t>
            </a:r>
            <a:r>
              <a:rPr lang="ru-RU" sz="3200" dirty="0"/>
              <a:t> </a:t>
            </a:r>
            <a:r>
              <a:rPr lang="ru-RU" sz="3200" dirty="0" err="1"/>
              <a:t>тотығу</a:t>
            </a:r>
            <a:r>
              <a:rPr lang="ru-RU" sz="3200" dirty="0"/>
              <a:t> </a:t>
            </a:r>
            <a:r>
              <a:rPr lang="ru-RU" sz="3200" dirty="0" err="1"/>
              <a:t>күйін</a:t>
            </a:r>
            <a:r>
              <a:rPr lang="ru-RU" sz="3200" dirty="0"/>
              <a:t> </a:t>
            </a:r>
            <a:r>
              <a:rPr lang="ru-RU" sz="3200" dirty="0" err="1"/>
              <a:t>өзгертпейді</a:t>
            </a:r>
            <a:r>
              <a:rPr lang="ru-RU" sz="3200" dirty="0"/>
              <a:t>.</a:t>
            </a:r>
          </a:p>
          <a:p>
            <a:pPr indent="542925" algn="just"/>
            <a:r>
              <a:rPr lang="ru-RU" sz="3200" dirty="0" err="1"/>
              <a:t>Қос</a:t>
            </a:r>
            <a:r>
              <a:rPr lang="ru-RU" sz="3200" dirty="0"/>
              <a:t> </a:t>
            </a:r>
            <a:r>
              <a:rPr lang="ru-RU" sz="3200" dirty="0" err="1"/>
              <a:t>байланыс</a:t>
            </a:r>
            <a:r>
              <a:rPr lang="ru-RU" sz="3200" dirty="0"/>
              <a:t> </a:t>
            </a:r>
            <a:r>
              <a:rPr lang="ru-RU" sz="3200" dirty="0" err="1"/>
              <a:t>арқылы</a:t>
            </a:r>
            <a:r>
              <a:rPr lang="ru-RU" sz="3200" dirty="0"/>
              <a:t> </a:t>
            </a:r>
            <a:r>
              <a:rPr lang="ru-RU" sz="3200" dirty="0" err="1"/>
              <a:t>қосылған</a:t>
            </a:r>
            <a:r>
              <a:rPr lang="ru-RU" sz="3200" dirty="0"/>
              <a:t> </a:t>
            </a:r>
            <a:r>
              <a:rPr lang="ru-RU" sz="3200" dirty="0" err="1"/>
              <a:t>көміртегі</a:t>
            </a:r>
            <a:r>
              <a:rPr lang="ru-RU" sz="3200" dirty="0"/>
              <a:t> </a:t>
            </a:r>
            <a:r>
              <a:rPr lang="ru-RU" sz="3200" dirty="0" err="1"/>
              <a:t>атомдарында</a:t>
            </a:r>
            <a:r>
              <a:rPr lang="ru-RU" sz="3200" dirty="0"/>
              <a:t> </a:t>
            </a:r>
            <a:r>
              <a:rPr lang="ru-RU" sz="3200" dirty="0" err="1"/>
              <a:t>орналасқан</a:t>
            </a:r>
            <a:r>
              <a:rPr lang="ru-RU" sz="3200" dirty="0"/>
              <a:t> </a:t>
            </a:r>
            <a:r>
              <a:rPr lang="ru-RU" sz="3200" dirty="0" err="1"/>
              <a:t>топтар</a:t>
            </a:r>
            <a:r>
              <a:rPr lang="ru-RU" sz="3200" dirty="0"/>
              <a:t> </a:t>
            </a:r>
            <a:r>
              <a:rPr lang="ru-RU" sz="3200" dirty="0" err="1"/>
              <a:t>цис</a:t>
            </a:r>
            <a:r>
              <a:rPr lang="ru-RU" sz="3200" dirty="0"/>
              <a:t>-транс-</a:t>
            </a:r>
            <a:r>
              <a:rPr lang="ru-RU" sz="3200" dirty="0" err="1"/>
              <a:t>өтулеріне</a:t>
            </a:r>
            <a:r>
              <a:rPr lang="ru-RU" sz="3200" dirty="0"/>
              <a:t> </a:t>
            </a:r>
            <a:r>
              <a:rPr lang="ru-RU" sz="3200" dirty="0" err="1"/>
              <a:t>ұшырауы</a:t>
            </a:r>
            <a:r>
              <a:rPr lang="ru-RU" sz="3200" dirty="0"/>
              <a:t> </a:t>
            </a:r>
            <a:r>
              <a:rPr lang="ru-RU" sz="3200" dirty="0" err="1"/>
              <a:t>мүмкін</a:t>
            </a:r>
            <a:r>
              <a:rPr lang="ru-RU" sz="3200" dirty="0"/>
              <a:t>, </a:t>
            </a:r>
            <a:r>
              <a:rPr lang="ru-RU" sz="3200" dirty="0" err="1"/>
              <a:t>бұл</a:t>
            </a:r>
            <a:r>
              <a:rPr lang="ru-RU" sz="3200" dirty="0"/>
              <a:t> </a:t>
            </a:r>
            <a:r>
              <a:rPr lang="ru-RU" sz="3200" dirty="0" err="1"/>
              <a:t>қос</a:t>
            </a:r>
            <a:r>
              <a:rPr lang="ru-RU" sz="3200" dirty="0"/>
              <a:t> </a:t>
            </a:r>
            <a:r>
              <a:rPr lang="ru-RU" sz="3200" dirty="0" err="1"/>
              <a:t>байланыстың</a:t>
            </a:r>
            <a:r>
              <a:rPr lang="ru-RU" sz="3200" dirty="0"/>
              <a:t> </a:t>
            </a:r>
            <a:r>
              <a:rPr lang="ru-RU" sz="3200" dirty="0" err="1"/>
              <a:t>өзін</a:t>
            </a:r>
            <a:r>
              <a:rPr lang="ru-RU" sz="3200" dirty="0"/>
              <a:t> </a:t>
            </a:r>
            <a:r>
              <a:rPr lang="ru-RU" sz="3200" dirty="0" err="1"/>
              <a:t>тасымалдаумен</a:t>
            </a:r>
            <a:r>
              <a:rPr lang="ru-RU" sz="3200" dirty="0"/>
              <a:t> </a:t>
            </a:r>
            <a:r>
              <a:rPr lang="ru-RU" sz="3200" dirty="0" err="1"/>
              <a:t>бірге</a:t>
            </a:r>
            <a:r>
              <a:rPr lang="ru-RU" sz="3200" dirty="0"/>
              <a:t> </a:t>
            </a:r>
            <a:r>
              <a:rPr lang="ru-RU" sz="3200" dirty="0" err="1"/>
              <a:t>жүруі</a:t>
            </a:r>
            <a:r>
              <a:rPr lang="ru-RU" sz="3200" dirty="0"/>
              <a:t> </a:t>
            </a:r>
            <a:r>
              <a:rPr lang="ru-RU" sz="3200" dirty="0" err="1"/>
              <a:t>мүмкін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839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453" y="241810"/>
            <a:ext cx="111194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b="1" dirty="0" err="1">
                <a:solidFill>
                  <a:srgbClr val="FF0000"/>
                </a:solidFill>
              </a:rPr>
              <a:t>Тотығу-тотықсыздану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реакциясының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нәтижесінде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изомерленуге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мысал</a:t>
            </a:r>
            <a:r>
              <a:rPr lang="ru-RU" sz="2800" dirty="0"/>
              <a:t> </a:t>
            </a:r>
            <a:r>
              <a:rPr lang="ru-RU" sz="2800" dirty="0" err="1"/>
              <a:t>ретінде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гликолиз </a:t>
            </a:r>
            <a:r>
              <a:rPr lang="ru-RU" sz="2800" b="1" dirty="0" err="1">
                <a:solidFill>
                  <a:srgbClr val="FF0000"/>
                </a:solidFill>
              </a:rPr>
              <a:t>кезінде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глюкоза-6-фосфаттан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фруктоза-6-фосфаттың </a:t>
            </a:r>
            <a:r>
              <a:rPr lang="ru-RU" sz="2800" b="1" dirty="0" err="1">
                <a:solidFill>
                  <a:srgbClr val="FF0000"/>
                </a:solidFill>
              </a:rPr>
              <a:t>түзілуін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келтіруге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 (13-6 </a:t>
            </a:r>
            <a:r>
              <a:rPr lang="ru-RU" sz="2800" dirty="0" err="1"/>
              <a:t>сурет</a:t>
            </a:r>
            <a:r>
              <a:rPr lang="ru-RU" sz="2800" dirty="0"/>
              <a:t>): </a:t>
            </a:r>
          </a:p>
          <a:p>
            <a:pPr indent="542925" algn="just"/>
            <a:r>
              <a:rPr lang="ru-RU" sz="2800" b="1" dirty="0">
                <a:solidFill>
                  <a:srgbClr val="FF0000"/>
                </a:solidFill>
              </a:rPr>
              <a:t>С-1 </a:t>
            </a:r>
            <a:r>
              <a:rPr lang="ru-RU" sz="2800" b="1" dirty="0" err="1">
                <a:solidFill>
                  <a:srgbClr val="FF0000"/>
                </a:solidFill>
              </a:rPr>
              <a:t>тотықсызданады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(альдегид </a:t>
            </a:r>
            <a:r>
              <a:rPr lang="ru-RU" sz="2800" dirty="0" err="1"/>
              <a:t>спиртке</a:t>
            </a:r>
            <a:r>
              <a:rPr lang="ru-RU" sz="2800" dirty="0"/>
              <a:t> </a:t>
            </a:r>
            <a:r>
              <a:rPr lang="ru-RU" sz="2800" dirty="0" err="1"/>
              <a:t>айналады</a:t>
            </a:r>
            <a:r>
              <a:rPr lang="ru-RU" sz="2800" dirty="0"/>
              <a:t>), </a:t>
            </a:r>
          </a:p>
          <a:p>
            <a:pPr indent="542925" algn="just"/>
            <a:r>
              <a:rPr lang="ru-RU" sz="2800" dirty="0"/>
              <a:t>ал </a:t>
            </a:r>
            <a:r>
              <a:rPr lang="ru-RU" sz="2800" b="1" dirty="0">
                <a:solidFill>
                  <a:srgbClr val="FF0000"/>
                </a:solidFill>
              </a:rPr>
              <a:t>С-2 </a:t>
            </a:r>
            <a:r>
              <a:rPr lang="ru-RU" sz="2800" b="1" dirty="0" err="1">
                <a:solidFill>
                  <a:srgbClr val="FF0000"/>
                </a:solidFill>
              </a:rPr>
              <a:t>тотығады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(спирт </a:t>
            </a:r>
            <a:r>
              <a:rPr lang="ru-RU" sz="2800" dirty="0" err="1"/>
              <a:t>кетонға</a:t>
            </a:r>
            <a:r>
              <a:rPr lang="ru-RU" sz="2800" dirty="0"/>
              <a:t> </a:t>
            </a:r>
            <a:r>
              <a:rPr lang="ru-RU" sz="2800" dirty="0" err="1"/>
              <a:t>айналады</a:t>
            </a:r>
            <a:r>
              <a:rPr lang="ru-RU" sz="2800" dirty="0"/>
              <a:t>).</a:t>
            </a:r>
          </a:p>
          <a:p>
            <a:pPr indent="542925" algn="just"/>
            <a:r>
              <a:rPr lang="ru-RU" sz="2800" b="1" dirty="0"/>
              <a:t>13-6-б </a:t>
            </a:r>
            <a:r>
              <a:rPr lang="ru-RU" sz="2800" b="1" dirty="0" err="1"/>
              <a:t>суретте</a:t>
            </a:r>
            <a:r>
              <a:rPr lang="ru-RU" sz="2800" b="1" dirty="0"/>
              <a:t> </a:t>
            </a:r>
            <a:r>
              <a:rPr lang="ru-RU" sz="2800" dirty="0"/>
              <a:t>осы </a:t>
            </a:r>
            <a:r>
              <a:rPr lang="ru-RU" sz="2800" dirty="0" err="1"/>
              <a:t>изомерлену</a:t>
            </a:r>
            <a:r>
              <a:rPr lang="ru-RU" sz="2800" dirty="0"/>
              <a:t> </a:t>
            </a:r>
            <a:r>
              <a:rPr lang="ru-RU" sz="2800" dirty="0" err="1"/>
              <a:t>кезінде</a:t>
            </a:r>
            <a:r>
              <a:rPr lang="ru-RU" sz="2800" dirty="0"/>
              <a:t> </a:t>
            </a:r>
            <a:r>
              <a:rPr lang="ru-RU" sz="2800" dirty="0" err="1"/>
              <a:t>электронның</a:t>
            </a:r>
            <a:r>
              <a:rPr lang="ru-RU" sz="2800" dirty="0"/>
              <a:t> </a:t>
            </a:r>
            <a:r>
              <a:rPr lang="ru-RU" sz="2800" dirty="0" err="1"/>
              <a:t>тасымалдануын</a:t>
            </a:r>
            <a:r>
              <a:rPr lang="ru-RU" sz="2800" dirty="0"/>
              <a:t> </a:t>
            </a:r>
            <a:r>
              <a:rPr lang="ru-RU" sz="2800" dirty="0" err="1"/>
              <a:t>көрсетеді</a:t>
            </a:r>
            <a:r>
              <a:rPr lang="ru-RU" sz="2800" dirty="0"/>
              <a:t>. </a:t>
            </a:r>
            <a:r>
              <a:rPr lang="ru-RU" sz="2800" dirty="0" err="1"/>
              <a:t>Цис</a:t>
            </a:r>
            <a:r>
              <a:rPr lang="ru-RU" sz="2800" dirty="0"/>
              <a:t>-транс </a:t>
            </a:r>
            <a:r>
              <a:rPr lang="ru-RU" sz="2800" dirty="0" err="1"/>
              <a:t>түрлендірулері</a:t>
            </a:r>
            <a:r>
              <a:rPr lang="ru-RU" sz="2800" dirty="0"/>
              <a:t> </a:t>
            </a:r>
            <a:r>
              <a:rPr lang="ru-RU" sz="2800" dirty="0" err="1"/>
              <a:t>кейбір</a:t>
            </a:r>
            <a:r>
              <a:rPr lang="ru-RU" sz="2800" dirty="0"/>
              <a:t> </a:t>
            </a:r>
            <a:r>
              <a:rPr lang="ru-RU" sz="2800" dirty="0" err="1"/>
              <a:t>белоктардың</a:t>
            </a:r>
            <a:r>
              <a:rPr lang="ru-RU" sz="2800" dirty="0"/>
              <a:t> </a:t>
            </a:r>
            <a:r>
              <a:rPr lang="ru-RU" sz="2800" dirty="0" err="1"/>
              <a:t>қатпарлануына</a:t>
            </a:r>
            <a:r>
              <a:rPr lang="ru-RU" sz="2800" dirty="0"/>
              <a:t> (в </a:t>
            </a:r>
            <a:r>
              <a:rPr lang="ru-RU" sz="2800" dirty="0" err="1"/>
              <a:t>фолдинге</a:t>
            </a:r>
            <a:r>
              <a:rPr lang="ru-RU" sz="2800" dirty="0"/>
              <a:t>) </a:t>
            </a:r>
            <a:r>
              <a:rPr lang="ru-RU" sz="2800" dirty="0" err="1"/>
              <a:t>қатысатын</a:t>
            </a:r>
            <a:r>
              <a:rPr lang="ru-RU" sz="2800" dirty="0"/>
              <a:t> пролил-</a:t>
            </a:r>
            <a:r>
              <a:rPr lang="ru-RU" sz="2800" dirty="0" err="1"/>
              <a:t>цис</a:t>
            </a:r>
            <a:r>
              <a:rPr lang="ru-RU" sz="2800" dirty="0"/>
              <a:t>-транс </a:t>
            </a:r>
            <a:r>
              <a:rPr lang="ru-RU" sz="2800" dirty="0" err="1"/>
              <a:t>изомеразамен</a:t>
            </a:r>
            <a:r>
              <a:rPr lang="ru-RU" sz="2800" dirty="0"/>
              <a:t> </a:t>
            </a:r>
            <a:r>
              <a:rPr lang="ru-RU" sz="2800" dirty="0" err="1"/>
              <a:t>катализделген</a:t>
            </a:r>
            <a:r>
              <a:rPr lang="ru-RU" sz="2800" dirty="0"/>
              <a:t> реакция </a:t>
            </a:r>
            <a:r>
              <a:rPr lang="ru-RU" sz="2800" dirty="0" err="1"/>
              <a:t>мысалында</a:t>
            </a:r>
            <a:r>
              <a:rPr lang="ru-RU" sz="2800" dirty="0"/>
              <a:t> </a:t>
            </a:r>
            <a:r>
              <a:rPr lang="ru-RU" sz="2800" dirty="0" err="1"/>
              <a:t>көрсетілген</a:t>
            </a:r>
            <a:r>
              <a:rPr lang="ru-RU" sz="2800" dirty="0"/>
              <a:t>.</a:t>
            </a:r>
          </a:p>
          <a:p>
            <a:pPr indent="542925" algn="just"/>
            <a:r>
              <a:rPr lang="ru-RU" sz="2800" dirty="0" err="1"/>
              <a:t>Қарапайым</a:t>
            </a:r>
            <a:r>
              <a:rPr lang="ru-RU" sz="2800" dirty="0"/>
              <a:t> </a:t>
            </a:r>
            <a:r>
              <a:rPr lang="en-US" sz="2800" dirty="0"/>
              <a:t>C=C </a:t>
            </a:r>
            <a:r>
              <a:rPr lang="ru-RU" sz="2800" dirty="0" err="1"/>
              <a:t>байланысының</a:t>
            </a:r>
            <a:r>
              <a:rPr lang="ru-RU" sz="2800" dirty="0"/>
              <a:t> </a:t>
            </a:r>
            <a:r>
              <a:rPr lang="ru-RU" sz="2800" dirty="0" err="1"/>
              <a:t>берілуі</a:t>
            </a:r>
            <a:r>
              <a:rPr lang="ru-RU" sz="2800" dirty="0"/>
              <a:t> олеин </a:t>
            </a:r>
            <a:r>
              <a:rPr lang="ru-RU" sz="2800" dirty="0" err="1"/>
              <a:t>қышқылының</a:t>
            </a:r>
            <a:r>
              <a:rPr lang="ru-RU" sz="2800" dirty="0"/>
              <a:t>, </a:t>
            </a:r>
            <a:r>
              <a:rPr lang="ru-RU" sz="2800" dirty="0" err="1"/>
              <a:t>өте</a:t>
            </a:r>
            <a:r>
              <a:rPr lang="ru-RU" sz="2800" dirty="0"/>
              <a:t> </a:t>
            </a:r>
            <a:r>
              <a:rPr lang="ru-RU" sz="2800" dirty="0" err="1"/>
              <a:t>кең</a:t>
            </a:r>
            <a:r>
              <a:rPr lang="ru-RU" sz="2800" dirty="0"/>
              <a:t> </a:t>
            </a:r>
            <a:r>
              <a:rPr lang="ru-RU" sz="2800" dirty="0" err="1"/>
              <a:t>таралған</a:t>
            </a:r>
            <a:r>
              <a:rPr lang="ru-RU" sz="2800" dirty="0"/>
              <a:t> май </a:t>
            </a:r>
            <a:r>
              <a:rPr lang="ru-RU" sz="2800" dirty="0" err="1"/>
              <a:t>қышқылының</a:t>
            </a:r>
            <a:r>
              <a:rPr lang="ru-RU" sz="2800" dirty="0"/>
              <a:t> </a:t>
            </a:r>
            <a:r>
              <a:rPr lang="ru-RU" sz="2800" dirty="0" err="1"/>
              <a:t>метаболизмінде</a:t>
            </a:r>
            <a:r>
              <a:rPr lang="ru-RU" sz="2800" dirty="0"/>
              <a:t> </a:t>
            </a:r>
            <a:r>
              <a:rPr lang="ru-RU" sz="2800" dirty="0" err="1"/>
              <a:t>жүреді</a:t>
            </a:r>
            <a:r>
              <a:rPr lang="ru-RU" sz="2800" dirty="0"/>
              <a:t>.</a:t>
            </a:r>
          </a:p>
          <a:p>
            <a:pPr indent="542925" algn="just"/>
            <a:r>
              <a:rPr lang="ru-RU" sz="2800" b="1" dirty="0">
                <a:solidFill>
                  <a:srgbClr val="FF0000"/>
                </a:solidFill>
              </a:rPr>
              <a:t>Холестерин </a:t>
            </a:r>
            <a:r>
              <a:rPr lang="ru-RU" sz="2800" b="1" dirty="0" err="1">
                <a:solidFill>
                  <a:srgbClr val="FF0000"/>
                </a:solidFill>
              </a:rPr>
              <a:t>биосинтезінде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/>
              <a:t>қосарланған</a:t>
            </a:r>
            <a:r>
              <a:rPr lang="ru-RU" sz="2800" b="1" dirty="0"/>
              <a:t> </a:t>
            </a:r>
            <a:r>
              <a:rPr lang="ru-RU" sz="2800" b="1" dirty="0" err="1"/>
              <a:t>байланысты</a:t>
            </a:r>
            <a:r>
              <a:rPr lang="ru-RU" sz="2800" b="1" dirty="0"/>
              <a:t> </a:t>
            </a:r>
            <a:r>
              <a:rPr lang="ru-RU" sz="2800" b="1" dirty="0" err="1"/>
              <a:t>тасымалдау</a:t>
            </a:r>
            <a:r>
              <a:rPr lang="ru-RU" sz="2800" b="1" dirty="0"/>
              <a:t> </a:t>
            </a:r>
            <a:r>
              <a:rPr lang="ru-RU" sz="2800" b="1" dirty="0" err="1"/>
              <a:t>реакцияларының</a:t>
            </a:r>
            <a:r>
              <a:rPr lang="ru-RU" sz="2800" dirty="0"/>
              <a:t> </a:t>
            </a:r>
            <a:r>
              <a:rPr lang="ru-RU" sz="2800" dirty="0" err="1"/>
              <a:t>мысалдарында</a:t>
            </a:r>
            <a:r>
              <a:rPr lang="ru-RU" sz="2800" dirty="0"/>
              <a:t> </a:t>
            </a:r>
            <a:r>
              <a:rPr lang="ru-RU" sz="2800" dirty="0" err="1"/>
              <a:t>байқауға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68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28" y="287125"/>
            <a:ext cx="7373306" cy="36362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865" y="4102533"/>
            <a:ext cx="113981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000" b="1" dirty="0">
                <a:solidFill>
                  <a:srgbClr val="FF0000"/>
                </a:solidFill>
              </a:rPr>
              <a:t>13-6 </a:t>
            </a:r>
            <a:r>
              <a:rPr lang="ru-RU" sz="2000" b="1" dirty="0" err="1">
                <a:solidFill>
                  <a:srgbClr val="FF0000"/>
                </a:solidFill>
              </a:rPr>
              <a:t>сурет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err="1">
                <a:solidFill>
                  <a:srgbClr val="FF0000"/>
                </a:solidFill>
              </a:rPr>
              <a:t>Изомерлену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және</a:t>
            </a:r>
            <a:r>
              <a:rPr lang="ru-RU" sz="2000" b="1" dirty="0">
                <a:solidFill>
                  <a:srgbClr val="FF0000"/>
                </a:solidFill>
              </a:rPr>
              <a:t> элиминация </a:t>
            </a:r>
            <a:r>
              <a:rPr lang="ru-RU" sz="2000" b="1" dirty="0" err="1">
                <a:solidFill>
                  <a:srgbClr val="FF0000"/>
                </a:solidFill>
              </a:rPr>
              <a:t>реакциялары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</a:p>
          <a:p>
            <a:pPr indent="542925" algn="just"/>
            <a:r>
              <a:rPr lang="ru-RU" sz="2000" dirty="0"/>
              <a:t>а - Глюкоза-6-фосфаттың </a:t>
            </a:r>
            <a:r>
              <a:rPr lang="ru-RU" sz="2000" dirty="0" err="1"/>
              <a:t>фосфогексоза</a:t>
            </a:r>
            <a:r>
              <a:rPr lang="ru-RU" sz="2000" dirty="0"/>
              <a:t> </a:t>
            </a:r>
            <a:r>
              <a:rPr lang="ru-RU" sz="2000" dirty="0" err="1"/>
              <a:t>изомеразасымен</a:t>
            </a:r>
            <a:r>
              <a:rPr lang="ru-RU" sz="2000" dirty="0"/>
              <a:t> </a:t>
            </a:r>
            <a:r>
              <a:rPr lang="ru-RU" sz="2000" dirty="0" err="1"/>
              <a:t>катализделген</a:t>
            </a:r>
            <a:r>
              <a:rPr lang="ru-RU" sz="2000" dirty="0"/>
              <a:t> фруктоза-6-фосфатқа </a:t>
            </a:r>
            <a:r>
              <a:rPr lang="ru-RU" sz="2000" dirty="0" err="1"/>
              <a:t>айналуы</a:t>
            </a:r>
            <a:r>
              <a:rPr lang="ru-RU" sz="2000" dirty="0"/>
              <a:t>. б — реакция </a:t>
            </a:r>
            <a:r>
              <a:rPr lang="ru-RU" sz="2000" dirty="0" err="1"/>
              <a:t>эндиол</a:t>
            </a:r>
            <a:r>
              <a:rPr lang="ru-RU" sz="2000" dirty="0"/>
              <a:t> </a:t>
            </a:r>
            <a:r>
              <a:rPr lang="ru-RU" sz="2000" dirty="0" err="1"/>
              <a:t>түзу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жүреді</a:t>
            </a:r>
            <a:r>
              <a:rPr lang="ru-RU" sz="2000" dirty="0"/>
              <a:t>.</a:t>
            </a:r>
          </a:p>
          <a:p>
            <a:pPr indent="542925" algn="just"/>
            <a:r>
              <a:rPr lang="ru-RU" sz="2000" dirty="0" err="1"/>
              <a:t>Қисық</a:t>
            </a:r>
            <a:r>
              <a:rPr lang="ru-RU" sz="2000" dirty="0"/>
              <a:t> </a:t>
            </a:r>
            <a:r>
              <a:rPr lang="ru-RU" sz="2000" dirty="0" err="1"/>
              <a:t>майысқан</a:t>
            </a:r>
            <a:r>
              <a:rPr lang="ru-RU" sz="2000" dirty="0"/>
              <a:t> </a:t>
            </a:r>
            <a:r>
              <a:rPr lang="ru-RU" sz="2000" dirty="0" err="1"/>
              <a:t>көк</a:t>
            </a:r>
            <a:r>
              <a:rPr lang="ru-RU" sz="2000" dirty="0"/>
              <a:t> </a:t>
            </a:r>
            <a:r>
              <a:rPr lang="ru-RU" sz="2000" dirty="0" err="1"/>
              <a:t>көрсеткілер</a:t>
            </a:r>
            <a:r>
              <a:rPr lang="ru-RU" sz="2000" dirty="0"/>
              <a:t> </a:t>
            </a:r>
            <a:r>
              <a:rPr lang="ru-RU" sz="2000" dirty="0" err="1"/>
              <a:t>байланыстырушы</a:t>
            </a:r>
            <a:r>
              <a:rPr lang="ru-RU" sz="2000" dirty="0"/>
              <a:t> электрон </a:t>
            </a:r>
            <a:r>
              <a:rPr lang="ru-RU" sz="2000" dirty="0" err="1"/>
              <a:t>жұптарының</a:t>
            </a:r>
            <a:r>
              <a:rPr lang="ru-RU" sz="2000" dirty="0"/>
              <a:t> </a:t>
            </a:r>
            <a:r>
              <a:rPr lang="ru-RU" sz="2000" dirty="0" err="1"/>
              <a:t>қозғалысын</a:t>
            </a:r>
            <a:r>
              <a:rPr lang="ru-RU" sz="2000" dirty="0"/>
              <a:t> </a:t>
            </a:r>
            <a:r>
              <a:rPr lang="ru-RU" sz="2000" dirty="0" err="1"/>
              <a:t>көрсетеді</a:t>
            </a:r>
            <a:r>
              <a:rPr lang="ru-RU" sz="2000" dirty="0"/>
              <a:t>. </a:t>
            </a:r>
            <a:r>
              <a:rPr lang="ru-RU" sz="2000" dirty="0" err="1"/>
              <a:t>Қызғылт</a:t>
            </a:r>
            <a:r>
              <a:rPr lang="ru-RU" sz="2000" dirty="0"/>
              <a:t> </a:t>
            </a:r>
            <a:r>
              <a:rPr lang="ru-RU" sz="2000" dirty="0" err="1"/>
              <a:t>түс</a:t>
            </a:r>
            <a:r>
              <a:rPr lang="ru-RU" sz="2000" dirty="0"/>
              <a:t> </a:t>
            </a:r>
            <a:r>
              <a:rPr lang="ru-RU" sz="2000" dirty="0" err="1"/>
              <a:t>солдан</a:t>
            </a:r>
            <a:r>
              <a:rPr lang="ru-RU" sz="2000" dirty="0"/>
              <a:t> </a:t>
            </a:r>
            <a:r>
              <a:rPr lang="ru-RU" sz="2000" dirty="0" err="1"/>
              <a:t>оңға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тотығу</a:t>
            </a:r>
            <a:r>
              <a:rPr lang="ru-RU" sz="2000" dirty="0"/>
              <a:t> </a:t>
            </a:r>
            <a:r>
              <a:rPr lang="ru-RU" sz="2000" dirty="0" err="1"/>
              <a:t>барысын</a:t>
            </a:r>
            <a:r>
              <a:rPr lang="ru-RU" sz="2000" dirty="0"/>
              <a:t> </a:t>
            </a:r>
            <a:r>
              <a:rPr lang="ru-RU" sz="2000" dirty="0" err="1"/>
              <a:t>көрсетеді</a:t>
            </a:r>
            <a:r>
              <a:rPr lang="ru-RU" sz="2000" dirty="0"/>
              <a:t>. В1 </a:t>
            </a:r>
            <a:r>
              <a:rPr lang="ru-RU" sz="2000" dirty="0" err="1"/>
              <a:t>және</a:t>
            </a:r>
            <a:r>
              <a:rPr lang="ru-RU" sz="2000" dirty="0"/>
              <a:t> В2 </a:t>
            </a:r>
            <a:r>
              <a:rPr lang="ru-RU" sz="2000" dirty="0" err="1"/>
              <a:t>ферменттің</a:t>
            </a:r>
            <a:r>
              <a:rPr lang="ru-RU" sz="2000" dirty="0"/>
              <a:t> </a:t>
            </a:r>
            <a:r>
              <a:rPr lang="ru-RU" sz="2000" dirty="0" err="1"/>
              <a:t>иондалатын</a:t>
            </a:r>
            <a:r>
              <a:rPr lang="ru-RU" sz="2000" dirty="0"/>
              <a:t> </a:t>
            </a:r>
            <a:r>
              <a:rPr lang="ru-RU" sz="2000" dirty="0" err="1"/>
              <a:t>топтары</a:t>
            </a:r>
            <a:r>
              <a:rPr lang="ru-RU" sz="2000" dirty="0"/>
              <a:t>, </a:t>
            </a:r>
            <a:r>
              <a:rPr lang="ru-RU" sz="2000" dirty="0" err="1"/>
              <a:t>олар</a:t>
            </a:r>
            <a:r>
              <a:rPr lang="ru-RU" sz="2000" dirty="0"/>
              <a:t> реакция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протондарды</a:t>
            </a:r>
            <a:r>
              <a:rPr lang="ru-RU" sz="2000" dirty="0"/>
              <a:t> </a:t>
            </a:r>
            <a:r>
              <a:rPr lang="ru-RU" sz="2000" dirty="0" err="1"/>
              <a:t>қабылдауға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беруге</a:t>
            </a:r>
            <a:r>
              <a:rPr lang="ru-RU" sz="2000" dirty="0"/>
              <a:t> </a:t>
            </a:r>
            <a:r>
              <a:rPr lang="ru-RU" sz="2000" dirty="0" err="1"/>
              <a:t>қабілетті</a:t>
            </a:r>
            <a:r>
              <a:rPr lang="ru-RU" sz="2000" dirty="0"/>
              <a:t> (</a:t>
            </a:r>
            <a:r>
              <a:rPr lang="ru-RU" sz="2000" dirty="0" err="1"/>
              <a:t>яғни</a:t>
            </a:r>
            <a:r>
              <a:rPr lang="ru-RU" sz="2000" dirty="0"/>
              <a:t>, </a:t>
            </a: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dirty="0" err="1"/>
              <a:t>қышқылдар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негіз</a:t>
            </a:r>
            <a:r>
              <a:rPr lang="ru-RU" sz="2000" dirty="0"/>
              <a:t> </a:t>
            </a:r>
            <a:r>
              <a:rPr lang="ru-RU" sz="2000" dirty="0" err="1"/>
              <a:t>ретінде</a:t>
            </a:r>
            <a:r>
              <a:rPr lang="ru-RU" sz="2000" dirty="0"/>
              <a:t> </a:t>
            </a:r>
            <a:r>
              <a:rPr lang="ru-RU" sz="2000" dirty="0" err="1"/>
              <a:t>әрекет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). </a:t>
            </a:r>
            <a:r>
              <a:rPr lang="ru-RU" sz="2000" dirty="0" err="1"/>
              <a:t>Нуклеофильді</a:t>
            </a:r>
            <a:r>
              <a:rPr lang="ru-RU" sz="2000" dirty="0"/>
              <a:t> </a:t>
            </a:r>
            <a:r>
              <a:rPr lang="ru-RU" sz="2000" dirty="0" err="1"/>
              <a:t>топтар</a:t>
            </a:r>
            <a:r>
              <a:rPr lang="ru-RU" sz="2000" dirty="0"/>
              <a:t> </a:t>
            </a:r>
            <a:r>
              <a:rPr lang="ru-RU" sz="2000" dirty="0" err="1"/>
              <a:t>қызғылт</a:t>
            </a:r>
            <a:r>
              <a:rPr lang="ru-RU" sz="2000" dirty="0"/>
              <a:t> </a:t>
            </a:r>
            <a:r>
              <a:rPr lang="ru-RU" sz="2000" dirty="0" err="1"/>
              <a:t>түспен</a:t>
            </a:r>
            <a:r>
              <a:rPr lang="ru-RU" sz="2000" dirty="0"/>
              <a:t>, </a:t>
            </a:r>
            <a:r>
              <a:rPr lang="ru-RU" sz="2000" dirty="0" err="1"/>
              <a:t>электрофильді</a:t>
            </a:r>
            <a:r>
              <a:rPr lang="ru-RU" sz="2000" dirty="0"/>
              <a:t> </a:t>
            </a:r>
            <a:r>
              <a:rPr lang="ru-RU" sz="2000" dirty="0" err="1"/>
              <a:t>топтар</a:t>
            </a:r>
            <a:r>
              <a:rPr lang="ru-RU" sz="2000" dirty="0"/>
              <a:t> </a:t>
            </a:r>
            <a:r>
              <a:rPr lang="ru-RU" sz="2000" dirty="0" err="1"/>
              <a:t>көк</a:t>
            </a:r>
            <a:r>
              <a:rPr lang="ru-RU" sz="2000" dirty="0"/>
              <a:t> </a:t>
            </a:r>
            <a:r>
              <a:rPr lang="ru-RU" sz="2000" dirty="0" err="1"/>
              <a:t>түспен</a:t>
            </a:r>
            <a:r>
              <a:rPr lang="ru-RU" sz="2000" dirty="0"/>
              <a:t> </a:t>
            </a:r>
            <a:r>
              <a:rPr lang="ru-RU" sz="2000" dirty="0" err="1"/>
              <a:t>белгіленген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83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403" y="266391"/>
            <a:ext cx="11419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/>
              <a:t>Молекуланың</a:t>
            </a:r>
            <a:r>
              <a:rPr lang="ru-RU" sz="2400" dirty="0"/>
              <a:t>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тотығу</a:t>
            </a:r>
            <a:r>
              <a:rPr lang="ru-RU" sz="2400" dirty="0"/>
              <a:t> </a:t>
            </a:r>
            <a:r>
              <a:rPr lang="ru-RU" sz="2400" dirty="0" err="1"/>
              <a:t>күйін</a:t>
            </a:r>
            <a:r>
              <a:rPr lang="ru-RU" sz="2400" dirty="0"/>
              <a:t> </a:t>
            </a:r>
            <a:r>
              <a:rPr lang="ru-RU" sz="2400" dirty="0" err="1"/>
              <a:t>өзгертпей</a:t>
            </a:r>
            <a:r>
              <a:rPr lang="ru-RU" sz="2400" dirty="0"/>
              <a:t> </a:t>
            </a:r>
            <a:r>
              <a:rPr lang="ru-RU" sz="2400" dirty="0" err="1"/>
              <a:t>жүретін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элиминация </a:t>
            </a:r>
            <a:r>
              <a:rPr lang="ru-RU" sz="2400" b="1" dirty="0" err="1">
                <a:solidFill>
                  <a:srgbClr val="FF0000"/>
                </a:solidFill>
              </a:rPr>
              <a:t>реакциясының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мысалы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b="1" dirty="0"/>
              <a:t>С=С </a:t>
            </a:r>
            <a:r>
              <a:rPr lang="ru-RU" sz="2400" b="1" dirty="0" err="1"/>
              <a:t>қос</a:t>
            </a:r>
            <a:r>
              <a:rPr lang="ru-RU" sz="2400" b="1" dirty="0"/>
              <a:t> </a:t>
            </a:r>
            <a:r>
              <a:rPr lang="ru-RU" sz="2400" b="1" dirty="0" err="1"/>
              <a:t>байланыс</a:t>
            </a:r>
            <a:r>
              <a:rPr lang="ru-RU" sz="2400" b="1" dirty="0"/>
              <a:t> </a:t>
            </a:r>
            <a:r>
              <a:rPr lang="ru-RU" sz="2400" dirty="0" err="1"/>
              <a:t>түзе</a:t>
            </a:r>
            <a:r>
              <a:rPr lang="ru-RU" sz="2400" dirty="0"/>
              <a:t> </a:t>
            </a:r>
            <a:r>
              <a:rPr lang="ru-RU" sz="2400" dirty="0" err="1"/>
              <a:t>отырып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спирттен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судың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үзілуін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келтіруге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03" y="1754372"/>
            <a:ext cx="9664986" cy="29664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510" y="5668557"/>
            <a:ext cx="10933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ru-RU" sz="2800" dirty="0" err="1"/>
              <a:t>Осыған</a:t>
            </a:r>
            <a:r>
              <a:rPr lang="ru-RU" sz="2800" dirty="0"/>
              <a:t> </a:t>
            </a:r>
            <a:r>
              <a:rPr lang="ru-RU" sz="2800" dirty="0" err="1"/>
              <a:t>ұқсас</a:t>
            </a:r>
            <a:r>
              <a:rPr lang="ru-RU" sz="2800" dirty="0"/>
              <a:t> элиминация </a:t>
            </a:r>
            <a:r>
              <a:rPr lang="ru-RU" sz="2800" dirty="0" err="1"/>
              <a:t>реакциялары</a:t>
            </a:r>
            <a:r>
              <a:rPr lang="ru-RU" sz="2800" dirty="0"/>
              <a:t> </a:t>
            </a:r>
            <a:r>
              <a:rPr lang="ru-RU" sz="2800" dirty="0" err="1"/>
              <a:t>аминдерде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765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74" y="285169"/>
            <a:ext cx="11376837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300" b="1" dirty="0">
                <a:solidFill>
                  <a:srgbClr val="FF0000"/>
                </a:solidFill>
              </a:rPr>
              <a:t>Бос </a:t>
            </a:r>
            <a:r>
              <a:rPr lang="ru-RU" sz="2300" b="1" dirty="0" err="1">
                <a:solidFill>
                  <a:srgbClr val="FF0000"/>
                </a:solidFill>
              </a:rPr>
              <a:t>радикалдардың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қатысуымен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жүретін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реакциялар</a:t>
            </a:r>
            <a:r>
              <a:rPr lang="ru-RU" sz="2300" b="1" dirty="0">
                <a:solidFill>
                  <a:srgbClr val="FF0000"/>
                </a:solidFill>
              </a:rPr>
              <a:t>.</a:t>
            </a:r>
          </a:p>
          <a:p>
            <a:pPr indent="542925" algn="just"/>
            <a:r>
              <a:rPr lang="ru-RU" sz="2300" b="1" dirty="0" err="1">
                <a:solidFill>
                  <a:srgbClr val="FF0000"/>
                </a:solidFill>
              </a:rPr>
              <a:t>Химиядағы</a:t>
            </a:r>
            <a:r>
              <a:rPr lang="ru-RU" sz="2300" b="1" dirty="0">
                <a:solidFill>
                  <a:srgbClr val="FF0000"/>
                </a:solidFill>
              </a:rPr>
              <a:t> бос </a:t>
            </a:r>
            <a:r>
              <a:rPr lang="ru-RU" sz="2300" b="1" dirty="0" err="1">
                <a:solidFill>
                  <a:srgbClr val="FF0000"/>
                </a:solidFill>
              </a:rPr>
              <a:t>радикалдар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- </a:t>
            </a:r>
            <a:r>
              <a:rPr lang="ru-RU" sz="2300" b="1" dirty="0" err="1"/>
              <a:t>сыртқы</a:t>
            </a:r>
            <a:r>
              <a:rPr lang="ru-RU" sz="2300" b="1" dirty="0"/>
              <a:t> </a:t>
            </a:r>
            <a:r>
              <a:rPr lang="ru-RU" sz="2300" b="1" dirty="0" err="1"/>
              <a:t>электрондық</a:t>
            </a:r>
            <a:r>
              <a:rPr lang="ru-RU" sz="2300" b="1" dirty="0"/>
              <a:t> </a:t>
            </a:r>
            <a:r>
              <a:rPr lang="ru-RU" sz="2300" b="1" dirty="0" err="1"/>
              <a:t>қабатта</a:t>
            </a:r>
            <a:r>
              <a:rPr lang="ru-RU" sz="2300" b="1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бір</a:t>
            </a:r>
            <a:r>
              <a:rPr lang="ru-RU" sz="2300" dirty="0"/>
              <a:t> </a:t>
            </a:r>
            <a:r>
              <a:rPr lang="ru-RU" sz="2300" dirty="0" err="1"/>
              <a:t>немесе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бірнеше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жұпталмаған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электрондары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бар </a:t>
            </a:r>
            <a:r>
              <a:rPr lang="ru-RU" sz="2300" b="1" dirty="0" err="1"/>
              <a:t>бөлшектер</a:t>
            </a:r>
            <a:r>
              <a:rPr lang="ru-RU" sz="2300" dirty="0"/>
              <a:t>. Бос </a:t>
            </a:r>
            <a:r>
              <a:rPr lang="ru-RU" sz="2300" dirty="0" err="1"/>
              <a:t>радикалдар</a:t>
            </a:r>
            <a:r>
              <a:rPr lang="ru-RU" sz="2300" dirty="0"/>
              <a:t> </a:t>
            </a:r>
            <a:r>
              <a:rPr lang="ru-RU" sz="2300" dirty="0" err="1"/>
              <a:t>қатты</a:t>
            </a:r>
            <a:r>
              <a:rPr lang="ru-RU" sz="2300" dirty="0"/>
              <a:t>, </a:t>
            </a:r>
            <a:r>
              <a:rPr lang="ru-RU" sz="2300" dirty="0" err="1"/>
              <a:t>сұйық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газ </a:t>
            </a:r>
            <a:r>
              <a:rPr lang="ru-RU" sz="2300" dirty="0" err="1"/>
              <a:t>тәрізді</a:t>
            </a:r>
            <a:r>
              <a:rPr lang="ru-RU" sz="2300" dirty="0"/>
              <a:t> </a:t>
            </a:r>
            <a:r>
              <a:rPr lang="ru-RU" sz="2300" dirty="0" err="1"/>
              <a:t>заттар</a:t>
            </a:r>
            <a:r>
              <a:rPr lang="ru-RU" sz="2300" dirty="0"/>
              <a:t> </a:t>
            </a:r>
            <a:r>
              <a:rPr lang="ru-RU" sz="2300" dirty="0" err="1"/>
              <a:t>түрінде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dirty="0" err="1"/>
              <a:t>өте</a:t>
            </a:r>
            <a:r>
              <a:rPr lang="ru-RU" sz="2300" dirty="0"/>
              <a:t> </a:t>
            </a:r>
            <a:r>
              <a:rPr lang="ru-RU" sz="2300" dirty="0" err="1"/>
              <a:t>қысқа</a:t>
            </a:r>
            <a:r>
              <a:rPr lang="ru-RU" sz="2300" dirty="0"/>
              <a:t> </a:t>
            </a:r>
            <a:r>
              <a:rPr lang="ru-RU" sz="2300" dirty="0" err="1"/>
              <a:t>уақытта</a:t>
            </a:r>
            <a:r>
              <a:rPr lang="ru-RU" sz="2300" dirty="0"/>
              <a:t> да (</a:t>
            </a:r>
            <a:r>
              <a:rPr lang="ru-RU" sz="2300" dirty="0" err="1"/>
              <a:t>секундтың</a:t>
            </a:r>
            <a:r>
              <a:rPr lang="ru-RU" sz="2300" dirty="0"/>
              <a:t> </a:t>
            </a:r>
            <a:r>
              <a:rPr lang="ru-RU" sz="2300" dirty="0" err="1"/>
              <a:t>бір</a:t>
            </a:r>
            <a:r>
              <a:rPr lang="ru-RU" sz="2300" dirty="0"/>
              <a:t> </a:t>
            </a:r>
            <a:r>
              <a:rPr lang="ru-RU" sz="2300" dirty="0" err="1"/>
              <a:t>бөлігі</a:t>
            </a:r>
            <a:r>
              <a:rPr lang="ru-RU" sz="2300" dirty="0"/>
              <a:t>), </a:t>
            </a:r>
            <a:r>
              <a:rPr lang="ru-RU" sz="2300" dirty="0" err="1"/>
              <a:t>өте</a:t>
            </a:r>
            <a:r>
              <a:rPr lang="ru-RU" sz="2300" dirty="0"/>
              <a:t> </a:t>
            </a:r>
            <a:r>
              <a:rPr lang="ru-RU" sz="2300" dirty="0" err="1"/>
              <a:t>ұзақ</a:t>
            </a:r>
            <a:r>
              <a:rPr lang="ru-RU" sz="2300" dirty="0"/>
              <a:t> </a:t>
            </a:r>
            <a:r>
              <a:rPr lang="ru-RU" sz="2300" dirty="0" err="1"/>
              <a:t>уақытқа</a:t>
            </a:r>
            <a:r>
              <a:rPr lang="ru-RU" sz="2300" dirty="0"/>
              <a:t> да (</a:t>
            </a:r>
            <a:r>
              <a:rPr lang="ru-RU" sz="2300" dirty="0" err="1"/>
              <a:t>бірнеше</a:t>
            </a:r>
            <a:r>
              <a:rPr lang="ru-RU" sz="2300" dirty="0"/>
              <a:t> </a:t>
            </a:r>
            <a:r>
              <a:rPr lang="ru-RU" sz="2300" dirty="0" err="1"/>
              <a:t>жылға</a:t>
            </a:r>
            <a:r>
              <a:rPr lang="ru-RU" sz="2300" dirty="0"/>
              <a:t> </a:t>
            </a:r>
            <a:r>
              <a:rPr lang="ru-RU" sz="2300" dirty="0" err="1"/>
              <a:t>дейін</a:t>
            </a:r>
            <a:r>
              <a:rPr lang="ru-RU" sz="2300" dirty="0"/>
              <a:t>) </a:t>
            </a:r>
            <a:r>
              <a:rPr lang="ru-RU" sz="2300" dirty="0" err="1"/>
              <a:t>болуы</a:t>
            </a:r>
            <a:r>
              <a:rPr lang="ru-RU" sz="2300" dirty="0"/>
              <a:t> </a:t>
            </a:r>
            <a:r>
              <a:rPr lang="ru-RU" sz="2300" dirty="0" err="1"/>
              <a:t>мүмкін</a:t>
            </a:r>
            <a:r>
              <a:rPr lang="ru-RU" sz="2300" dirty="0"/>
              <a:t>.</a:t>
            </a:r>
          </a:p>
          <a:p>
            <a:pPr indent="542925" algn="just"/>
            <a:r>
              <a:rPr lang="ru-RU" sz="2300" b="1" dirty="0" err="1">
                <a:solidFill>
                  <a:srgbClr val="FF0000"/>
                </a:solidFill>
              </a:rPr>
              <a:t>Радикалдар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тек </a:t>
            </a:r>
            <a:r>
              <a:rPr lang="ru-RU" sz="2300" dirty="0" err="1"/>
              <a:t>бейтарап</a:t>
            </a:r>
            <a:r>
              <a:rPr lang="ru-RU" sz="2300" dirty="0"/>
              <a:t> </a:t>
            </a:r>
            <a:r>
              <a:rPr lang="ru-RU" sz="2300" dirty="0" err="1"/>
              <a:t>емес</a:t>
            </a:r>
            <a:r>
              <a:rPr lang="ru-RU" sz="2300" dirty="0"/>
              <a:t>, </a:t>
            </a:r>
            <a:r>
              <a:rPr lang="ru-RU" sz="2300" dirty="0" err="1"/>
              <a:t>сонымен</a:t>
            </a:r>
            <a:r>
              <a:rPr lang="ru-RU" sz="2300" dirty="0"/>
              <a:t> </a:t>
            </a:r>
            <a:r>
              <a:rPr lang="ru-RU" sz="2300" dirty="0" err="1"/>
              <a:t>қатар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иондық</a:t>
            </a:r>
            <a:r>
              <a:rPr lang="ru-RU" sz="2300" b="1" dirty="0">
                <a:solidFill>
                  <a:srgbClr val="FF0000"/>
                </a:solidFill>
              </a:rPr>
              <a:t> (радикал ион) </a:t>
            </a:r>
            <a:r>
              <a:rPr lang="ru-RU" sz="2300" dirty="0" err="1"/>
              <a:t>болуы</a:t>
            </a:r>
            <a:r>
              <a:rPr lang="ru-RU" sz="2300" dirty="0"/>
              <a:t> </a:t>
            </a:r>
            <a:r>
              <a:rPr lang="ru-RU" sz="2300" dirty="0" err="1"/>
              <a:t>мүмкін</a:t>
            </a:r>
            <a:r>
              <a:rPr lang="ru-RU" sz="2300" dirty="0"/>
              <a:t>, </a:t>
            </a:r>
            <a:r>
              <a:rPr lang="ru-RU" sz="2300" dirty="0" err="1"/>
              <a:t>сонымен</a:t>
            </a:r>
            <a:r>
              <a:rPr lang="ru-RU" sz="2300" dirty="0"/>
              <a:t> </a:t>
            </a:r>
            <a:r>
              <a:rPr lang="ru-RU" sz="2300" dirty="0" err="1"/>
              <a:t>қатар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бірден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көп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жұпталмаған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электрондар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болуы</a:t>
            </a:r>
            <a:r>
              <a:rPr lang="ru-RU" sz="2300" dirty="0"/>
              <a:t> </a:t>
            </a:r>
            <a:r>
              <a:rPr lang="ru-RU" sz="2300" dirty="0" err="1"/>
              <a:t>мүмкін</a:t>
            </a:r>
            <a:r>
              <a:rPr lang="ru-RU" sz="2300" dirty="0"/>
              <a:t> (</a:t>
            </a:r>
            <a:r>
              <a:rPr lang="ru-RU" sz="2300" dirty="0" err="1"/>
              <a:t>мысалы</a:t>
            </a:r>
            <a:r>
              <a:rPr lang="ru-RU" sz="2300" dirty="0"/>
              <a:t>, </a:t>
            </a:r>
            <a:r>
              <a:rPr lang="ru-RU" sz="2300" dirty="0" err="1"/>
              <a:t>бирадикалдарда</a:t>
            </a:r>
            <a:r>
              <a:rPr lang="ru-RU" sz="2300" dirty="0"/>
              <a:t>). Бос </a:t>
            </a:r>
            <a:r>
              <a:rPr lang="ru-RU" sz="2300" dirty="0" err="1"/>
              <a:t>радикалдар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парамагниттік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жоғары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реактивті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түрлер</a:t>
            </a:r>
            <a:r>
              <a:rPr lang="ru-RU" sz="2300" dirty="0"/>
              <a:t> </a:t>
            </a:r>
            <a:r>
              <a:rPr lang="ru-RU" sz="2300" dirty="0" err="1"/>
              <a:t>болып</a:t>
            </a:r>
            <a:r>
              <a:rPr lang="ru-RU" sz="2300" dirty="0"/>
              <a:t> </a:t>
            </a:r>
            <a:r>
              <a:rPr lang="ru-RU" sz="2300" dirty="0" err="1"/>
              <a:t>табылады</a:t>
            </a:r>
            <a:r>
              <a:rPr lang="ru-RU" sz="2300" dirty="0"/>
              <a:t>.</a:t>
            </a:r>
          </a:p>
          <a:p>
            <a:pPr indent="542925" algn="just"/>
            <a:r>
              <a:rPr lang="ru-RU" sz="2300" dirty="0" err="1"/>
              <a:t>Бұрын</a:t>
            </a:r>
            <a:r>
              <a:rPr lang="ru-RU" sz="2300" dirty="0"/>
              <a:t> бос </a:t>
            </a:r>
            <a:r>
              <a:rPr lang="ru-RU" sz="2300" dirty="0" err="1"/>
              <a:t>радикалдардың</a:t>
            </a:r>
            <a:r>
              <a:rPr lang="ru-RU" sz="2300" dirty="0"/>
              <a:t> </a:t>
            </a:r>
            <a:r>
              <a:rPr lang="ru-RU" sz="2300" dirty="0" err="1"/>
              <a:t>түзілуімен</a:t>
            </a:r>
            <a:r>
              <a:rPr lang="ru-RU" sz="2300" dirty="0"/>
              <a:t> </a:t>
            </a:r>
            <a:r>
              <a:rPr lang="ru-RU" sz="2300" dirty="0" err="1"/>
              <a:t>коваленттік</a:t>
            </a:r>
            <a:r>
              <a:rPr lang="ru-RU" sz="2300" dirty="0"/>
              <a:t> </a:t>
            </a:r>
            <a:r>
              <a:rPr lang="ru-RU" sz="2300" dirty="0" err="1"/>
              <a:t>байланыстың</a:t>
            </a:r>
            <a:r>
              <a:rPr lang="ru-RU" sz="2300" dirty="0"/>
              <a:t> </a:t>
            </a:r>
            <a:r>
              <a:rPr lang="ru-RU" sz="2300" dirty="0" err="1"/>
              <a:t>гомолитикалық</a:t>
            </a:r>
            <a:r>
              <a:rPr lang="ru-RU" sz="2300" dirty="0"/>
              <a:t> </a:t>
            </a:r>
            <a:r>
              <a:rPr lang="ru-RU" sz="2300" dirty="0" err="1"/>
              <a:t>үзілістер</a:t>
            </a:r>
            <a:r>
              <a:rPr lang="ru-RU" sz="2300" dirty="0"/>
              <a:t> </a:t>
            </a:r>
            <a:r>
              <a:rPr lang="ru-RU" sz="2300" dirty="0" err="1"/>
              <a:t>өте</a:t>
            </a:r>
            <a:r>
              <a:rPr lang="ru-RU" sz="2300" dirty="0"/>
              <a:t> </a:t>
            </a:r>
            <a:r>
              <a:rPr lang="ru-RU" sz="2300" dirty="0" err="1"/>
              <a:t>сирек</a:t>
            </a:r>
            <a:r>
              <a:rPr lang="ru-RU" sz="2300" dirty="0"/>
              <a:t> </a:t>
            </a:r>
            <a:r>
              <a:rPr lang="ru-RU" sz="2300" dirty="0" err="1"/>
              <a:t>деп</a:t>
            </a:r>
            <a:r>
              <a:rPr lang="ru-RU" sz="2300" dirty="0"/>
              <a:t> </a:t>
            </a:r>
            <a:r>
              <a:rPr lang="ru-RU" sz="2300" dirty="0" err="1"/>
              <a:t>есептелген</a:t>
            </a:r>
            <a:r>
              <a:rPr lang="ru-RU" sz="2300" dirty="0"/>
              <a:t>, </a:t>
            </a:r>
            <a:r>
              <a:rPr lang="ru-RU" sz="2300" dirty="0" err="1"/>
              <a:t>бірақ</a:t>
            </a:r>
            <a:r>
              <a:rPr lang="ru-RU" sz="2300" dirty="0"/>
              <a:t> </a:t>
            </a:r>
            <a:r>
              <a:rPr lang="ru-RU" sz="2300" dirty="0" err="1"/>
              <a:t>ол</a:t>
            </a:r>
            <a:r>
              <a:rPr lang="ru-RU" sz="2300" dirty="0"/>
              <a:t> </a:t>
            </a:r>
            <a:r>
              <a:rPr lang="ru-RU" sz="2300" dirty="0" err="1"/>
              <a:t>өте</a:t>
            </a:r>
            <a:r>
              <a:rPr lang="ru-RU" sz="2300" dirty="0"/>
              <a:t> </a:t>
            </a:r>
            <a:r>
              <a:rPr lang="ru-RU" sz="2300" dirty="0" err="1"/>
              <a:t>әртүрлі</a:t>
            </a:r>
            <a:r>
              <a:rPr lang="ru-RU" sz="2300" dirty="0"/>
              <a:t> </a:t>
            </a:r>
            <a:r>
              <a:rPr lang="ru-RU" sz="2300" dirty="0" err="1"/>
              <a:t>биохимиялық</a:t>
            </a:r>
            <a:r>
              <a:rPr lang="ru-RU" sz="2300" dirty="0"/>
              <a:t> </a:t>
            </a:r>
            <a:r>
              <a:rPr lang="ru-RU" sz="2300" dirty="0" err="1"/>
              <a:t>процестерде</a:t>
            </a:r>
            <a:r>
              <a:rPr lang="ru-RU" sz="2300" dirty="0"/>
              <a:t> </a:t>
            </a:r>
            <a:r>
              <a:rPr lang="ru-RU" sz="2300" dirty="0" err="1"/>
              <a:t>табылған</a:t>
            </a:r>
            <a:r>
              <a:rPr lang="ru-RU" sz="2300" dirty="0"/>
              <a:t>.</a:t>
            </a:r>
          </a:p>
          <a:p>
            <a:pPr indent="542925" algn="just"/>
            <a:r>
              <a:rPr lang="ru-RU" sz="2300" dirty="0" err="1"/>
              <a:t>Олардың</a:t>
            </a:r>
            <a:r>
              <a:rPr lang="ru-RU" sz="2300" dirty="0"/>
              <a:t> </a:t>
            </a:r>
            <a:r>
              <a:rPr lang="ru-RU" sz="2300" dirty="0" err="1"/>
              <a:t>ішінде</a:t>
            </a:r>
            <a:r>
              <a:rPr lang="ru-RU" sz="2300" dirty="0"/>
              <a:t> </a:t>
            </a:r>
            <a:r>
              <a:rPr lang="ru-RU" sz="2300" b="1" dirty="0">
                <a:solidFill>
                  <a:srgbClr val="FF0000"/>
                </a:solidFill>
              </a:rPr>
              <a:t>5'-дезоксиаденозил </a:t>
            </a:r>
            <a:r>
              <a:rPr lang="ru-RU" sz="2300" b="1" dirty="0" err="1">
                <a:solidFill>
                  <a:srgbClr val="FF0000"/>
                </a:solidFill>
              </a:rPr>
              <a:t>радикалымен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басталатын</a:t>
            </a:r>
            <a:r>
              <a:rPr lang="ru-RU" sz="2300" dirty="0"/>
              <a:t> </a:t>
            </a:r>
            <a:r>
              <a:rPr lang="ru-RU" sz="2300" dirty="0" err="1"/>
              <a:t>аденосилкобаламин</a:t>
            </a:r>
            <a:r>
              <a:rPr lang="ru-RU" sz="2300" dirty="0"/>
              <a:t> (В12 </a:t>
            </a:r>
            <a:r>
              <a:rPr lang="ru-RU" sz="2300" dirty="0" err="1"/>
              <a:t>витамині</a:t>
            </a:r>
            <a:r>
              <a:rPr lang="ru-RU" sz="2300" dirty="0"/>
              <a:t>) </a:t>
            </a:r>
            <a:r>
              <a:rPr lang="ru-RU" sz="2300" dirty="0" err="1"/>
              <a:t>немесе</a:t>
            </a:r>
            <a:r>
              <a:rPr lang="ru-RU" sz="2300" dirty="0"/>
              <a:t> </a:t>
            </a:r>
            <a:r>
              <a:rPr lang="en-US" sz="2300" dirty="0"/>
              <a:t>S-</a:t>
            </a:r>
            <a:r>
              <a:rPr lang="ru-RU" sz="2300" dirty="0" err="1"/>
              <a:t>аденозилметионин</a:t>
            </a:r>
            <a:r>
              <a:rPr lang="ru-RU" sz="2300" dirty="0"/>
              <a:t> </a:t>
            </a:r>
            <a:r>
              <a:rPr lang="ru-RU" sz="2300" dirty="0" err="1"/>
              <a:t>қатысуымен</a:t>
            </a:r>
            <a:r>
              <a:rPr lang="ru-RU" sz="2300" dirty="0"/>
              <a:t> </a:t>
            </a:r>
            <a:r>
              <a:rPr lang="ru-RU" sz="2300" b="1" dirty="0" err="1"/>
              <a:t>изомерлену</a:t>
            </a:r>
            <a:r>
              <a:rPr lang="ru-RU" sz="2300" dirty="0"/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радикалдармен</a:t>
            </a:r>
            <a:r>
              <a:rPr lang="ru-RU" sz="2300" dirty="0"/>
              <a:t> </a:t>
            </a:r>
            <a:r>
              <a:rPr lang="ru-RU" sz="2300" dirty="0" err="1"/>
              <a:t>басталатын</a:t>
            </a:r>
            <a:r>
              <a:rPr lang="ru-RU" sz="2300" dirty="0"/>
              <a:t> </a:t>
            </a:r>
            <a:r>
              <a:rPr lang="ru-RU" sz="2300" dirty="0" err="1"/>
              <a:t>кейбір</a:t>
            </a:r>
            <a:r>
              <a:rPr lang="ru-RU" sz="2300" dirty="0"/>
              <a:t> </a:t>
            </a:r>
            <a:r>
              <a:rPr lang="ru-RU" sz="2300" b="1" dirty="0" err="1"/>
              <a:t>декарбоксилдену</a:t>
            </a:r>
            <a:r>
              <a:rPr lang="ru-RU" sz="2300" b="1" dirty="0"/>
              <a:t> </a:t>
            </a:r>
            <a:r>
              <a:rPr lang="ru-RU" sz="2300" b="1" dirty="0" err="1"/>
              <a:t>реакциялары</a:t>
            </a:r>
            <a:r>
              <a:rPr lang="ru-RU" sz="2300" b="1" dirty="0"/>
              <a:t> </a:t>
            </a:r>
            <a:r>
              <a:rPr lang="ru-RU" sz="2300" dirty="0"/>
              <a:t>(</a:t>
            </a:r>
            <a:r>
              <a:rPr lang="ru-RU" sz="2300" dirty="0" err="1"/>
              <a:t>сурет</a:t>
            </a:r>
            <a:r>
              <a:rPr lang="ru-RU" sz="2300" dirty="0"/>
              <a:t> 13-7), </a:t>
            </a:r>
            <a:r>
              <a:rPr lang="ru-RU" sz="2300" dirty="0" err="1"/>
              <a:t>кейбір</a:t>
            </a:r>
            <a:r>
              <a:rPr lang="ru-RU" sz="2300" dirty="0"/>
              <a:t> </a:t>
            </a:r>
            <a:r>
              <a:rPr lang="ru-RU" sz="2300" b="1" dirty="0" err="1"/>
              <a:t>редуктаза</a:t>
            </a:r>
            <a:r>
              <a:rPr lang="ru-RU" sz="2300" b="1" dirty="0"/>
              <a:t> </a:t>
            </a:r>
            <a:r>
              <a:rPr lang="ru-RU" sz="2300" b="1" dirty="0" err="1"/>
              <a:t>реакциялары</a:t>
            </a:r>
            <a:r>
              <a:rPr lang="ru-RU" sz="2300" dirty="0"/>
              <a:t>, </a:t>
            </a:r>
            <a:r>
              <a:rPr lang="ru-RU" sz="2300" dirty="0" err="1"/>
              <a:t>мысалы</a:t>
            </a:r>
            <a:r>
              <a:rPr lang="ru-RU" sz="2300" dirty="0"/>
              <a:t>, </a:t>
            </a:r>
            <a:r>
              <a:rPr lang="ru-RU" sz="2300" dirty="0" err="1"/>
              <a:t>рибонуклеотидті</a:t>
            </a:r>
            <a:r>
              <a:rPr lang="ru-RU" sz="2300" dirty="0"/>
              <a:t> </a:t>
            </a:r>
            <a:r>
              <a:rPr lang="ru-RU" sz="2300" dirty="0" err="1"/>
              <a:t>редуктазамен</a:t>
            </a:r>
            <a:r>
              <a:rPr lang="ru-RU" sz="2300" dirty="0"/>
              <a:t> </a:t>
            </a:r>
            <a:r>
              <a:rPr lang="ru-RU" sz="2300" dirty="0" err="1"/>
              <a:t>катализденген</a:t>
            </a:r>
            <a:r>
              <a:rPr lang="ru-RU" sz="2300" dirty="0"/>
              <a:t> реакция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dirty="0" err="1"/>
              <a:t>кейбір</a:t>
            </a:r>
            <a:r>
              <a:rPr lang="ru-RU" sz="2300" dirty="0"/>
              <a:t> </a:t>
            </a:r>
            <a:r>
              <a:rPr lang="ru-RU" sz="2300" dirty="0" err="1"/>
              <a:t>қайта</a:t>
            </a:r>
            <a:r>
              <a:rPr lang="ru-RU" sz="2300" dirty="0"/>
              <a:t> </a:t>
            </a:r>
            <a:r>
              <a:rPr lang="ru-RU" sz="2300" dirty="0" err="1"/>
              <a:t>құрулар</a:t>
            </a:r>
            <a:r>
              <a:rPr lang="ru-RU" sz="2300" dirty="0"/>
              <a:t>, </a:t>
            </a:r>
            <a:r>
              <a:rPr lang="ru-RU" sz="2300" dirty="0" err="1"/>
              <a:t>мысалы</a:t>
            </a:r>
            <a:r>
              <a:rPr lang="ru-RU" sz="2300" dirty="0"/>
              <a:t>, ДНҚ </a:t>
            </a:r>
            <a:r>
              <a:rPr lang="ru-RU" sz="2300" dirty="0" err="1"/>
              <a:t>фотолиазасымен</a:t>
            </a:r>
            <a:r>
              <a:rPr lang="ru-RU" sz="2300" dirty="0"/>
              <a:t> </a:t>
            </a:r>
            <a:r>
              <a:rPr lang="ru-RU" sz="2300" dirty="0" err="1"/>
              <a:t>катализделген</a:t>
            </a:r>
            <a:r>
              <a:rPr lang="ru-RU" sz="2300" dirty="0"/>
              <a:t> реакция. </a:t>
            </a:r>
          </a:p>
        </p:txBody>
      </p:sp>
    </p:spTree>
    <p:extLst>
      <p:ext uri="{BB962C8B-B14F-4D97-AF65-F5344CB8AC3E}">
        <p14:creationId xmlns:p14="http://schemas.microsoft.com/office/powerpoint/2010/main" val="3108933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40" y="296382"/>
            <a:ext cx="8610257" cy="2598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711" y="3112048"/>
            <a:ext cx="114087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000" b="1" dirty="0" err="1">
                <a:solidFill>
                  <a:srgbClr val="FF0000"/>
                </a:solidFill>
              </a:rPr>
              <a:t>Сурет</a:t>
            </a:r>
            <a:r>
              <a:rPr lang="ru-RU" sz="2000" b="1" dirty="0">
                <a:solidFill>
                  <a:srgbClr val="FF0000"/>
                </a:solidFill>
              </a:rPr>
              <a:t> 13-7. Бос </a:t>
            </a:r>
            <a:r>
              <a:rPr lang="ru-RU" sz="2000" b="1" dirty="0" err="1">
                <a:solidFill>
                  <a:srgbClr val="FF0000"/>
                </a:solidFill>
              </a:rPr>
              <a:t>радикалдармен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басталатын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декарбоксилдену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реакциялары</a:t>
            </a:r>
            <a:r>
              <a:rPr lang="ru-RU" sz="2000" b="1" dirty="0"/>
              <a:t>.</a:t>
            </a:r>
          </a:p>
          <a:p>
            <a:pPr indent="542925" algn="just"/>
            <a:r>
              <a:rPr lang="en-US" sz="2000" dirty="0"/>
              <a:t>Escherichia </a:t>
            </a:r>
            <a:r>
              <a:rPr lang="ru-RU" sz="2000" dirty="0" err="1"/>
              <a:t>таяқшасы</a:t>
            </a:r>
            <a:r>
              <a:rPr lang="ru-RU" sz="2000" dirty="0"/>
              <a:t> </a:t>
            </a:r>
            <a:r>
              <a:rPr lang="ru-RU" sz="2000" dirty="0" err="1"/>
              <a:t>жасушаларында</a:t>
            </a:r>
            <a:r>
              <a:rPr lang="ru-RU" sz="2000" dirty="0"/>
              <a:t> </a:t>
            </a:r>
            <a:r>
              <a:rPr lang="ru-RU" sz="2000" dirty="0" err="1"/>
              <a:t>гем</a:t>
            </a:r>
            <a:r>
              <a:rPr lang="ru-RU" sz="2000" dirty="0"/>
              <a:t> </a:t>
            </a:r>
            <a:r>
              <a:rPr lang="ru-RU" sz="2000" dirty="0" err="1"/>
              <a:t>биосинтезі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декарбоксилдену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сатысын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қамтиды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</a:t>
            </a:r>
            <a:r>
              <a:rPr lang="ru-RU" sz="2000" dirty="0" err="1"/>
              <a:t>копропорфириноген</a:t>
            </a:r>
            <a:r>
              <a:rPr lang="ru-RU" sz="2000" dirty="0"/>
              <a:t> </a:t>
            </a:r>
            <a:r>
              <a:rPr lang="en-US" sz="2000" dirty="0"/>
              <a:t>III </a:t>
            </a:r>
            <a:r>
              <a:rPr lang="ru-RU" sz="2000" dirty="0" err="1"/>
              <a:t>пропионилді</a:t>
            </a:r>
            <a:r>
              <a:rPr lang="ru-RU" sz="2000" dirty="0"/>
              <a:t> </a:t>
            </a:r>
            <a:r>
              <a:rPr lang="ru-RU" sz="2000" dirty="0" err="1"/>
              <a:t>бүйірлік</a:t>
            </a:r>
            <a:r>
              <a:rPr lang="ru-RU" sz="2000" dirty="0"/>
              <a:t> </a:t>
            </a:r>
            <a:r>
              <a:rPr lang="ru-RU" sz="2000" dirty="0" err="1"/>
              <a:t>топтары</a:t>
            </a:r>
            <a:r>
              <a:rPr lang="ru-RU" sz="2000" dirty="0"/>
              <a:t> </a:t>
            </a:r>
            <a:r>
              <a:rPr lang="en-US" sz="2000" dirty="0"/>
              <a:t>IX </a:t>
            </a:r>
            <a:r>
              <a:rPr lang="ru-RU" sz="2000" dirty="0" err="1"/>
              <a:t>протопорфириногеннің</a:t>
            </a:r>
            <a:r>
              <a:rPr lang="ru-RU" sz="2000" dirty="0"/>
              <a:t> винил </a:t>
            </a:r>
            <a:r>
              <a:rPr lang="ru-RU" sz="2000" dirty="0" err="1"/>
              <a:t>топтарына</a:t>
            </a:r>
            <a:r>
              <a:rPr lang="ru-RU" sz="2000" dirty="0"/>
              <a:t> </a:t>
            </a:r>
            <a:r>
              <a:rPr lang="ru-RU" sz="2000" dirty="0" err="1"/>
              <a:t>айналады</a:t>
            </a:r>
            <a:r>
              <a:rPr lang="ru-RU" sz="2000" dirty="0"/>
              <a:t>.</a:t>
            </a:r>
          </a:p>
          <a:p>
            <a:pPr indent="542925" algn="just"/>
            <a:r>
              <a:rPr lang="ru-RU" sz="2000" dirty="0" err="1"/>
              <a:t>Анаэробты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бактериялардың</a:t>
            </a:r>
            <a:r>
              <a:rPr lang="ru-RU" sz="2000" dirty="0"/>
              <a:t> </a:t>
            </a:r>
            <a:r>
              <a:rPr lang="ru-RU" sz="2000" dirty="0" err="1"/>
              <a:t>өсуі</a:t>
            </a:r>
            <a:r>
              <a:rPr lang="ru-RU" sz="2000" dirty="0"/>
              <a:t>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оттегіге</a:t>
            </a:r>
            <a:r>
              <a:rPr lang="ru-RU" sz="2000" dirty="0"/>
              <a:t> </a:t>
            </a:r>
            <a:r>
              <a:rPr lang="ru-RU" sz="2000" dirty="0" err="1"/>
              <a:t>тәуелсіз</a:t>
            </a:r>
            <a:r>
              <a:rPr lang="ru-RU" sz="2000" dirty="0"/>
              <a:t> </a:t>
            </a:r>
            <a:r>
              <a:rPr lang="ru-RU" sz="2000" dirty="0" err="1"/>
              <a:t>копропорфириноген</a:t>
            </a:r>
            <a:r>
              <a:rPr lang="ru-RU" sz="2000" dirty="0"/>
              <a:t>-</a:t>
            </a:r>
            <a:r>
              <a:rPr lang="en-US" sz="2000" dirty="0"/>
              <a:t>III </a:t>
            </a:r>
            <a:r>
              <a:rPr lang="ru-RU" sz="2000" dirty="0"/>
              <a:t>оксидаза </a:t>
            </a:r>
            <a:r>
              <a:rPr lang="ru-RU" sz="2000" dirty="0" err="1"/>
              <a:t>ферменті</a:t>
            </a:r>
            <a:r>
              <a:rPr lang="ru-RU" sz="2000" dirty="0"/>
              <a:t>, </a:t>
            </a:r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қатар</a:t>
            </a:r>
            <a:r>
              <a:rPr lang="ru-RU" sz="2000" dirty="0"/>
              <a:t> </a:t>
            </a:r>
            <a:r>
              <a:rPr lang="en-US" sz="2000" dirty="0" err="1"/>
              <a:t>HemN</a:t>
            </a:r>
            <a:r>
              <a:rPr lang="en-US" sz="2000" dirty="0"/>
              <a:t> </a:t>
            </a:r>
            <a:r>
              <a:rPr lang="ru-RU" sz="2000" dirty="0" err="1"/>
              <a:t>ақуызы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, осы </a:t>
            </a:r>
            <a:r>
              <a:rPr lang="ru-RU" sz="2000" dirty="0" err="1"/>
              <a:t>жерде</a:t>
            </a:r>
            <a:r>
              <a:rPr lang="ru-RU" sz="2000" dirty="0"/>
              <a:t> </a:t>
            </a:r>
            <a:r>
              <a:rPr lang="ru-RU" sz="2000" dirty="0" err="1"/>
              <a:t>бейнеленген</a:t>
            </a:r>
            <a:r>
              <a:rPr lang="ru-RU" sz="2000" dirty="0"/>
              <a:t> бос радикал </a:t>
            </a:r>
            <a:r>
              <a:rPr lang="ru-RU" sz="2000" dirty="0" err="1"/>
              <a:t>механизмі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декарбоксилденуді</a:t>
            </a:r>
            <a:r>
              <a:rPr lang="ru-RU" sz="2000" dirty="0"/>
              <a:t> </a:t>
            </a:r>
            <a:r>
              <a:rPr lang="ru-RU" sz="2000" dirty="0" err="1"/>
              <a:t>ынталандырады</a:t>
            </a:r>
            <a:r>
              <a:rPr lang="ru-RU" sz="2000" dirty="0"/>
              <a:t>. </a:t>
            </a:r>
            <a:r>
              <a:rPr lang="ru-RU" sz="2000" dirty="0" err="1"/>
              <a:t>Бөлінген</a:t>
            </a:r>
            <a:r>
              <a:rPr lang="ru-RU" sz="2000" dirty="0"/>
              <a:t> </a:t>
            </a:r>
            <a:r>
              <a:rPr lang="ru-RU" sz="2000" dirty="0" err="1"/>
              <a:t>электрондардың</a:t>
            </a:r>
            <a:r>
              <a:rPr lang="ru-RU" sz="2000" dirty="0"/>
              <a:t> акцепторы </a:t>
            </a:r>
            <a:r>
              <a:rPr lang="ru-RU" sz="2000" dirty="0" err="1"/>
              <a:t>белгісіз</a:t>
            </a:r>
            <a:r>
              <a:rPr lang="ru-RU" sz="2000" dirty="0"/>
              <a:t>.</a:t>
            </a:r>
          </a:p>
          <a:p>
            <a:pPr indent="542925" algn="just"/>
            <a:r>
              <a:rPr lang="ru-RU" sz="2000" dirty="0" err="1"/>
              <a:t>Қарапайымдылық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реакция </a:t>
            </a:r>
            <a:r>
              <a:rPr lang="ru-RU" sz="2000" dirty="0" err="1"/>
              <a:t>механизмін</a:t>
            </a:r>
            <a:r>
              <a:rPr lang="ru-RU" sz="2000" dirty="0"/>
              <a:t> </a:t>
            </a:r>
            <a:r>
              <a:rPr lang="ru-RU" sz="2000" dirty="0" err="1"/>
              <a:t>сипаттау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маңызды</a:t>
            </a:r>
            <a:r>
              <a:rPr lang="ru-RU" sz="2000" dirty="0"/>
              <a:t> </a:t>
            </a:r>
            <a:r>
              <a:rPr lang="ru-RU" sz="2000" dirty="0" err="1"/>
              <a:t>молекулалардың</a:t>
            </a:r>
            <a:r>
              <a:rPr lang="ru-RU" sz="2000" dirty="0"/>
              <a:t> </a:t>
            </a:r>
            <a:r>
              <a:rPr lang="ru-RU" sz="2000" dirty="0" err="1"/>
              <a:t>бөліктері</a:t>
            </a:r>
            <a:r>
              <a:rPr lang="ru-RU" sz="2000" dirty="0"/>
              <a:t> </a:t>
            </a:r>
            <a:r>
              <a:rPr lang="ru-RU" sz="2000" dirty="0" err="1"/>
              <a:t>ғана</a:t>
            </a:r>
            <a:r>
              <a:rPr lang="ru-RU" sz="2000" dirty="0"/>
              <a:t> </a:t>
            </a:r>
            <a:r>
              <a:rPr lang="ru-RU" sz="2000" dirty="0" err="1"/>
              <a:t>көрсетілген</a:t>
            </a:r>
            <a:r>
              <a:rPr lang="ru-RU" sz="2000" dirty="0"/>
              <a:t>. </a:t>
            </a:r>
            <a:r>
              <a:rPr lang="en-US" sz="2000" dirty="0"/>
              <a:t>E. coli </a:t>
            </a:r>
            <a:r>
              <a:rPr lang="ru-RU" sz="2000" dirty="0" err="1"/>
              <a:t>оттегінің</a:t>
            </a:r>
            <a:r>
              <a:rPr lang="ru-RU" sz="2000" dirty="0"/>
              <a:t> </a:t>
            </a:r>
            <a:r>
              <a:rPr lang="ru-RU" sz="2000" dirty="0" err="1"/>
              <a:t>қатысуымен</a:t>
            </a:r>
            <a:r>
              <a:rPr lang="ru-RU" sz="2000" dirty="0"/>
              <a:t> </a:t>
            </a:r>
            <a:r>
              <a:rPr lang="ru-RU" sz="2000" dirty="0" err="1"/>
              <a:t>өскенде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реакция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ферментпен</a:t>
            </a:r>
            <a:r>
              <a:rPr lang="ru-RU" sz="2000" dirty="0"/>
              <a:t> </a:t>
            </a:r>
            <a:r>
              <a:rPr lang="ru-RU" sz="2000" dirty="0" err="1"/>
              <a:t>катализделген</a:t>
            </a:r>
            <a:r>
              <a:rPr lang="ru-RU" sz="2000" dirty="0"/>
              <a:t> </a:t>
            </a:r>
            <a:r>
              <a:rPr lang="ru-RU" sz="2000" dirty="0" err="1"/>
              <a:t>тотығу</a:t>
            </a:r>
            <a:r>
              <a:rPr lang="ru-RU" sz="2000" dirty="0"/>
              <a:t> </a:t>
            </a:r>
            <a:r>
              <a:rPr lang="ru-RU" sz="2000" dirty="0" err="1"/>
              <a:t>декарбоксилденуімен</a:t>
            </a:r>
            <a:r>
              <a:rPr lang="ru-RU" sz="2000" dirty="0"/>
              <a:t> </a:t>
            </a:r>
            <a:r>
              <a:rPr lang="ru-RU" sz="2000" dirty="0" err="1"/>
              <a:t>ауыстырылады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53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432" y="242915"/>
            <a:ext cx="11263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Функционалдық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топтардың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тасымалдауымен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жүретін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реакциялар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Тірі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организмдерде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реакциялар</a:t>
            </a:r>
            <a:r>
              <a:rPr lang="ru-RU" sz="2400" dirty="0"/>
              <a:t> </a:t>
            </a:r>
            <a:r>
              <a:rPr lang="ru-RU" sz="2400" dirty="0" err="1"/>
              <a:t>көбінесе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ацил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гликозил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фосфорил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тобының</a:t>
            </a:r>
            <a:r>
              <a:rPr lang="ru-RU" sz="2400" dirty="0"/>
              <a:t>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нуклеофилден</a:t>
            </a:r>
            <a:r>
              <a:rPr lang="ru-RU" sz="2400" b="1" dirty="0"/>
              <a:t> </a:t>
            </a:r>
            <a:r>
              <a:rPr lang="ru-RU" sz="2400" b="1" dirty="0" err="1"/>
              <a:t>екіншісіне</a:t>
            </a:r>
            <a:r>
              <a:rPr lang="ru-RU" sz="2400" b="1" dirty="0"/>
              <a:t> </a:t>
            </a:r>
            <a:r>
              <a:rPr lang="ru-RU" sz="2400" b="1" dirty="0" err="1"/>
              <a:t>ауысуымен</a:t>
            </a:r>
            <a:r>
              <a:rPr lang="ru-RU" sz="2400" b="1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. </a:t>
            </a:r>
          </a:p>
          <a:p>
            <a:pPr indent="542925" algn="just"/>
            <a:r>
              <a:rPr lang="ru-RU" sz="2400" dirty="0" err="1"/>
              <a:t>Ацил</a:t>
            </a:r>
            <a:r>
              <a:rPr lang="ru-RU" sz="2400" dirty="0"/>
              <a:t> </a:t>
            </a:r>
            <a:r>
              <a:rPr lang="ru-RU" sz="2400" dirty="0" err="1"/>
              <a:t>тобының</a:t>
            </a:r>
            <a:r>
              <a:rPr lang="ru-RU" sz="2400" dirty="0"/>
              <a:t> </a:t>
            </a:r>
            <a:r>
              <a:rPr lang="ru-RU" sz="2400" dirty="0" err="1"/>
              <a:t>ауысуы</a:t>
            </a:r>
            <a:r>
              <a:rPr lang="ru-RU" sz="2400" dirty="0"/>
              <a:t>, </a:t>
            </a:r>
            <a:r>
              <a:rPr lang="ru-RU" sz="2400" dirty="0" err="1"/>
              <a:t>әдетте</a:t>
            </a:r>
            <a:r>
              <a:rPr lang="ru-RU" sz="2400" dirty="0"/>
              <a:t>, </a:t>
            </a:r>
            <a:r>
              <a:rPr lang="ru-RU" sz="2400" dirty="0" err="1"/>
              <a:t>аралық</a:t>
            </a:r>
            <a:r>
              <a:rPr lang="ru-RU" sz="2400" dirty="0"/>
              <a:t> </a:t>
            </a:r>
            <a:r>
              <a:rPr lang="ru-RU" sz="2400" dirty="0" err="1"/>
              <a:t>тетраэдрлік</a:t>
            </a:r>
            <a:r>
              <a:rPr lang="ru-RU" sz="2400" dirty="0"/>
              <a:t> </a:t>
            </a:r>
            <a:r>
              <a:rPr lang="ru-RU" sz="2400" dirty="0" err="1"/>
              <a:t>интермедиат</a:t>
            </a:r>
            <a:r>
              <a:rPr lang="ru-RU" sz="2400" dirty="0"/>
              <a:t> (</a:t>
            </a:r>
            <a:r>
              <a:rPr lang="ru-RU" sz="2400" dirty="0" err="1"/>
              <a:t>аралық</a:t>
            </a:r>
            <a:r>
              <a:rPr lang="ru-RU" sz="2400" dirty="0"/>
              <a:t> </a:t>
            </a:r>
            <a:r>
              <a:rPr lang="ru-RU" sz="2400" dirty="0" err="1"/>
              <a:t>түзілуімен</a:t>
            </a:r>
            <a:r>
              <a:rPr lang="ru-RU" sz="2400" dirty="0"/>
              <a:t> </a:t>
            </a:r>
            <a:r>
              <a:rPr lang="ru-RU" sz="2400" dirty="0" err="1"/>
              <a:t>ацил</a:t>
            </a:r>
            <a:r>
              <a:rPr lang="ru-RU" sz="2400" dirty="0"/>
              <a:t> </a:t>
            </a:r>
            <a:r>
              <a:rPr lang="ru-RU" sz="2400" dirty="0" err="1"/>
              <a:t>тобының</a:t>
            </a:r>
            <a:r>
              <a:rPr lang="ru-RU" sz="2400" dirty="0"/>
              <a:t> </a:t>
            </a:r>
            <a:r>
              <a:rPr lang="ru-RU" sz="2400" dirty="0" err="1"/>
              <a:t>карбонил</a:t>
            </a:r>
            <a:r>
              <a:rPr lang="ru-RU" sz="2400" dirty="0"/>
              <a:t> </a:t>
            </a:r>
            <a:r>
              <a:rPr lang="ru-RU" sz="2400" dirty="0" err="1"/>
              <a:t>көміртегіне</a:t>
            </a:r>
            <a:r>
              <a:rPr lang="ru-RU" sz="2400" dirty="0"/>
              <a:t> </a:t>
            </a:r>
            <a:r>
              <a:rPr lang="ru-RU" sz="2400" dirty="0" err="1"/>
              <a:t>нуклеофилдің</a:t>
            </a:r>
            <a:r>
              <a:rPr lang="ru-RU" sz="2400" dirty="0"/>
              <a:t> </a:t>
            </a:r>
            <a:r>
              <a:rPr lang="ru-RU" sz="2400" dirty="0" err="1"/>
              <a:t>қосылуымен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619" y="3357682"/>
            <a:ext cx="6706336" cy="27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70" y="454185"/>
            <a:ext cx="112705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600" dirty="0" err="1"/>
              <a:t>Жасушаның</a:t>
            </a:r>
            <a:r>
              <a:rPr lang="ru-RU" sz="2600" dirty="0"/>
              <a:t> </a:t>
            </a:r>
            <a:r>
              <a:rPr lang="ru-RU" sz="2600" dirty="0" err="1"/>
              <a:t>биохимиясын</a:t>
            </a:r>
            <a:r>
              <a:rPr lang="ru-RU" sz="2600" dirty="0"/>
              <a:t> </a:t>
            </a:r>
            <a:r>
              <a:rPr lang="ru-RU" sz="2600" dirty="0" err="1"/>
              <a:t>жақсы</a:t>
            </a:r>
            <a:r>
              <a:rPr lang="ru-RU" sz="2600" dirty="0"/>
              <a:t> </a:t>
            </a:r>
            <a:r>
              <a:rPr lang="ru-RU" sz="2600" dirty="0" err="1"/>
              <a:t>түсіну</a:t>
            </a:r>
            <a:r>
              <a:rPr lang="ru-RU" sz="2600" dirty="0"/>
              <a:t>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dirty="0" err="1"/>
              <a:t>мүмкін</a:t>
            </a:r>
            <a:r>
              <a:rPr lang="ru-RU" sz="2600" dirty="0"/>
              <a:t> </a:t>
            </a:r>
            <a:r>
              <a:rPr lang="ru-RU" sz="2600" dirty="0" err="1"/>
              <a:t>болатын</a:t>
            </a:r>
            <a:r>
              <a:rPr lang="ru-RU" sz="2600" dirty="0"/>
              <a:t> </a:t>
            </a:r>
            <a:r>
              <a:rPr lang="ru-RU" sz="2600" dirty="0" err="1"/>
              <a:t>реакцияларды</a:t>
            </a:r>
            <a:r>
              <a:rPr lang="ru-RU" sz="2600" dirty="0"/>
              <a:t> </a:t>
            </a:r>
            <a:r>
              <a:rPr lang="ru-RU" sz="2600" dirty="0" err="1"/>
              <a:t>тани</a:t>
            </a:r>
            <a:r>
              <a:rPr lang="ru-RU" sz="2600" dirty="0"/>
              <a:t> </a:t>
            </a:r>
            <a:r>
              <a:rPr lang="ru-RU" sz="2600" dirty="0" err="1"/>
              <a:t>білу</a:t>
            </a:r>
            <a:r>
              <a:rPr lang="ru-RU" sz="2600" dirty="0"/>
              <a:t> </a:t>
            </a:r>
            <a:r>
              <a:rPr lang="ru-RU" sz="2600" dirty="0" err="1"/>
              <a:t>қажет</a:t>
            </a:r>
            <a:r>
              <a:rPr lang="ru-RU" sz="2600" dirty="0"/>
              <a:t>. Осы </a:t>
            </a:r>
            <a:r>
              <a:rPr lang="ru-RU" sz="2600" dirty="0" err="1"/>
              <a:t>шектеулердің</a:t>
            </a:r>
            <a:r>
              <a:rPr lang="ru-RU" sz="2600" dirty="0"/>
              <a:t> </a:t>
            </a:r>
            <a:r>
              <a:rPr lang="ru-RU" sz="2600" dirty="0" err="1"/>
              <a:t>барлығына</a:t>
            </a:r>
            <a:r>
              <a:rPr lang="ru-RU" sz="2600" dirty="0"/>
              <a:t> </a:t>
            </a:r>
            <a:r>
              <a:rPr lang="ru-RU" sz="2600" dirty="0" err="1"/>
              <a:t>қарамастан</a:t>
            </a:r>
            <a:r>
              <a:rPr lang="ru-RU" sz="2600" dirty="0"/>
              <a:t>, </a:t>
            </a:r>
            <a:r>
              <a:rPr lang="ru-RU" sz="2600" dirty="0" err="1"/>
              <a:t>қарапайым</a:t>
            </a:r>
            <a:r>
              <a:rPr lang="ru-RU" sz="2600" dirty="0"/>
              <a:t> </a:t>
            </a:r>
            <a:r>
              <a:rPr lang="ru-RU" sz="2600" b="1" dirty="0" err="1"/>
              <a:t>жасушадағы</a:t>
            </a:r>
            <a:r>
              <a:rPr lang="ru-RU" sz="2600" b="1" dirty="0"/>
              <a:t> </a:t>
            </a:r>
            <a:r>
              <a:rPr lang="ru-RU" sz="2600" b="1" dirty="0" err="1"/>
              <a:t>метаболикалық</a:t>
            </a:r>
            <a:r>
              <a:rPr lang="ru-RU" sz="2600" b="1" dirty="0"/>
              <a:t> </a:t>
            </a:r>
            <a:r>
              <a:rPr lang="ru-RU" sz="2600" b="1" dirty="0" err="1"/>
              <a:t>өзгерістердің</a:t>
            </a:r>
            <a:r>
              <a:rPr lang="ru-RU" sz="2600" b="1" dirty="0"/>
              <a:t> саны </a:t>
            </a:r>
            <a:r>
              <a:rPr lang="ru-RU" sz="2600" b="1" dirty="0" err="1"/>
              <a:t>өте</a:t>
            </a:r>
            <a:r>
              <a:rPr lang="ru-RU" sz="2600" b="1" dirty="0"/>
              <a:t> </a:t>
            </a:r>
            <a:r>
              <a:rPr lang="ru-RU" sz="2600" b="1" dirty="0" err="1"/>
              <a:t>көп</a:t>
            </a:r>
            <a:r>
              <a:rPr lang="ru-RU" sz="2600" b="1" dirty="0"/>
              <a:t>.</a:t>
            </a:r>
          </a:p>
          <a:p>
            <a:pPr indent="542925" algn="just"/>
            <a:r>
              <a:rPr lang="ru-RU" sz="2600" dirty="0" err="1"/>
              <a:t>Жасушалардың</a:t>
            </a:r>
            <a:r>
              <a:rPr lang="ru-RU" sz="2600" dirty="0"/>
              <a:t> </a:t>
            </a:r>
            <a:r>
              <a:rPr lang="ru-RU" sz="2600" dirty="0" err="1"/>
              <a:t>көпшілігінде</a:t>
            </a:r>
            <a:r>
              <a:rPr lang="ru-RU" sz="2600" dirty="0"/>
              <a:t> </a:t>
            </a:r>
            <a:r>
              <a:rPr lang="ru-RU" sz="2600" dirty="0" err="1"/>
              <a:t>мыңдаған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арнайы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ферментативті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реакцияларды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жүзеге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асыру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мүмкіндігі</a:t>
            </a:r>
            <a:r>
              <a:rPr lang="ru-RU" sz="2600" b="1" dirty="0">
                <a:solidFill>
                  <a:srgbClr val="FF0000"/>
                </a:solidFill>
              </a:rPr>
              <a:t> бар. </a:t>
            </a:r>
          </a:p>
          <a:p>
            <a:pPr indent="542925" algn="just"/>
            <a:r>
              <a:rPr lang="ru-RU" sz="2600" dirty="0" err="1"/>
              <a:t>Мысалы</a:t>
            </a:r>
            <a:r>
              <a:rPr lang="ru-RU" sz="2600" dirty="0"/>
              <a:t>,  </a:t>
            </a:r>
            <a:r>
              <a:rPr lang="ru-RU" sz="2600" b="1" dirty="0">
                <a:solidFill>
                  <a:srgbClr val="FF0000"/>
                </a:solidFill>
              </a:rPr>
              <a:t>глюкоза</a:t>
            </a:r>
            <a:r>
              <a:rPr lang="ru-RU" sz="2600" dirty="0"/>
              <a:t> </a:t>
            </a:r>
            <a:r>
              <a:rPr lang="ru-RU" sz="2600" dirty="0" err="1"/>
              <a:t>сияқты</a:t>
            </a:r>
            <a:r>
              <a:rPr lang="ru-RU" sz="2600" dirty="0"/>
              <a:t> </a:t>
            </a:r>
            <a:r>
              <a:rPr lang="ru-RU" sz="2600" dirty="0" err="1"/>
              <a:t>қарапайым</a:t>
            </a:r>
            <a:r>
              <a:rPr lang="ru-RU" sz="2600" dirty="0"/>
              <a:t> </a:t>
            </a:r>
            <a:r>
              <a:rPr lang="ru-RU" sz="2600" dirty="0" err="1"/>
              <a:t>затты</a:t>
            </a:r>
            <a:r>
              <a:rPr lang="ru-RU" sz="2600" dirty="0"/>
              <a:t> </a:t>
            </a:r>
            <a:r>
              <a:rPr lang="ru-RU" sz="2600" b="1" dirty="0" err="1"/>
              <a:t>аминқышқылдарына</a:t>
            </a:r>
            <a:r>
              <a:rPr lang="ru-RU" sz="2600" b="1" dirty="0"/>
              <a:t>, </a:t>
            </a:r>
            <a:r>
              <a:rPr lang="ru-RU" sz="2600" b="1" dirty="0" err="1"/>
              <a:t>нуклеотидтерге</a:t>
            </a:r>
            <a:r>
              <a:rPr lang="ru-RU" sz="2600" b="1" dirty="0"/>
              <a:t> </a:t>
            </a:r>
            <a:r>
              <a:rPr lang="ru-RU" sz="2600" b="1" dirty="0" err="1"/>
              <a:t>немесе</a:t>
            </a:r>
            <a:r>
              <a:rPr lang="ru-RU" sz="2600" b="1" dirty="0"/>
              <a:t> </a:t>
            </a:r>
            <a:r>
              <a:rPr lang="ru-RU" sz="2600" b="1" dirty="0" err="1"/>
              <a:t>липидтерге</a:t>
            </a:r>
            <a:r>
              <a:rPr lang="ru-RU" sz="2600" b="1" dirty="0"/>
              <a:t> </a:t>
            </a:r>
            <a:r>
              <a:rPr lang="ru-RU" sz="2600" b="1" dirty="0" err="1"/>
              <a:t>айналдыру</a:t>
            </a:r>
            <a:r>
              <a:rPr lang="ru-RU" sz="2600" b="1" dirty="0"/>
              <a:t>,</a:t>
            </a:r>
            <a:r>
              <a:rPr lang="ru-RU" sz="2600" dirty="0"/>
              <a:t> </a:t>
            </a:r>
            <a:r>
              <a:rPr lang="ru-RU" sz="2600" dirty="0" err="1"/>
              <a:t>олардың</a:t>
            </a:r>
            <a:r>
              <a:rPr lang="ru-RU" sz="2600" dirty="0"/>
              <a:t> </a:t>
            </a:r>
            <a:r>
              <a:rPr lang="ru-RU" sz="2600" b="1" dirty="0" err="1"/>
              <a:t>тотығуы</a:t>
            </a:r>
            <a:r>
              <a:rPr lang="ru-RU" sz="2600" dirty="0"/>
              <a:t> </a:t>
            </a:r>
            <a:r>
              <a:rPr lang="ru-RU" sz="2600" dirty="0" err="1"/>
              <a:t>немесе</a:t>
            </a:r>
            <a:r>
              <a:rPr lang="ru-RU" sz="2600" dirty="0"/>
              <a:t> </a:t>
            </a:r>
            <a:r>
              <a:rPr lang="ru-RU" sz="2600" b="1" dirty="0" err="1"/>
              <a:t>макромолекулалардың</a:t>
            </a:r>
            <a:r>
              <a:rPr lang="ru-RU" sz="2600" b="1" dirty="0"/>
              <a:t> </a:t>
            </a:r>
            <a:r>
              <a:rPr lang="ru-RU" sz="2600" b="1" dirty="0" err="1"/>
              <a:t>түзілуімен</a:t>
            </a:r>
            <a:r>
              <a:rPr lang="ru-RU" sz="2600" b="1" dirty="0"/>
              <a:t> </a:t>
            </a:r>
            <a:r>
              <a:rPr lang="ru-RU" sz="2600" b="1" dirty="0" err="1"/>
              <a:t>мономерлік</a:t>
            </a:r>
            <a:r>
              <a:rPr lang="ru-RU" sz="2600" b="1" dirty="0"/>
              <a:t> </a:t>
            </a:r>
            <a:r>
              <a:rPr lang="ru-RU" sz="2600" b="1" dirty="0" err="1"/>
              <a:t>молекулалардың</a:t>
            </a:r>
            <a:r>
              <a:rPr lang="ru-RU" sz="2600" b="1" dirty="0"/>
              <a:t> </a:t>
            </a:r>
            <a:r>
              <a:rPr lang="ru-RU" sz="2600" b="1" dirty="0" err="1"/>
              <a:t>полимеризациялану</a:t>
            </a:r>
            <a:r>
              <a:rPr lang="ru-RU" sz="2600" b="1" dirty="0"/>
              <a:t> </a:t>
            </a:r>
            <a:r>
              <a:rPr lang="ru-RU" sz="2600" dirty="0" err="1"/>
              <a:t>арқылы</a:t>
            </a:r>
            <a:r>
              <a:rPr lang="ru-RU" sz="2600" dirty="0"/>
              <a:t> </a:t>
            </a:r>
            <a:r>
              <a:rPr lang="ru-RU" sz="2600" dirty="0" err="1"/>
              <a:t>тағаммен</a:t>
            </a:r>
            <a:r>
              <a:rPr lang="ru-RU" sz="2600" dirty="0"/>
              <a:t> </a:t>
            </a:r>
            <a:r>
              <a:rPr lang="ru-RU" sz="2600" dirty="0" err="1"/>
              <a:t>бірге</a:t>
            </a:r>
            <a:r>
              <a:rPr lang="ru-RU" sz="2600" dirty="0"/>
              <a:t> </a:t>
            </a:r>
            <a:r>
              <a:rPr lang="ru-RU" sz="2600" dirty="0" err="1"/>
              <a:t>келетін</a:t>
            </a:r>
            <a:r>
              <a:rPr lang="ru-RU" sz="2600" dirty="0"/>
              <a:t> </a:t>
            </a:r>
            <a:r>
              <a:rPr lang="ru-RU" sz="2600" dirty="0" err="1"/>
              <a:t>заттардан</a:t>
            </a:r>
            <a:r>
              <a:rPr lang="ru-RU" sz="2600" dirty="0"/>
              <a:t> </a:t>
            </a:r>
            <a:r>
              <a:rPr lang="ru-RU" sz="2600" b="1" dirty="0">
                <a:solidFill>
                  <a:srgbClr val="FF0000"/>
                </a:solidFill>
              </a:rPr>
              <a:t>энергия </a:t>
            </a:r>
            <a:r>
              <a:rPr lang="ru-RU" sz="2600" b="1" dirty="0" err="1">
                <a:solidFill>
                  <a:srgbClr val="FF0000"/>
                </a:solidFill>
              </a:rPr>
              <a:t>алуы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</a:p>
          <a:p>
            <a:pPr indent="542925" algn="just"/>
            <a:r>
              <a:rPr lang="ru-RU" sz="2600" dirty="0" err="1"/>
              <a:t>Барлық</a:t>
            </a:r>
            <a:r>
              <a:rPr lang="ru-RU" sz="2600" dirty="0"/>
              <a:t> осы </a:t>
            </a:r>
            <a:r>
              <a:rPr lang="ru-RU" sz="2600" dirty="0" err="1"/>
              <a:t>реакцияларды</a:t>
            </a:r>
            <a:r>
              <a:rPr lang="ru-RU" sz="2600" dirty="0"/>
              <a:t> </a:t>
            </a:r>
            <a:r>
              <a:rPr lang="ru-RU" sz="2600" dirty="0" err="1"/>
              <a:t>зерттеу</a:t>
            </a:r>
            <a:r>
              <a:rPr lang="ru-RU" sz="2600" dirty="0"/>
              <a:t>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dirty="0" err="1"/>
              <a:t>жүйелі</a:t>
            </a:r>
            <a:r>
              <a:rPr lang="ru-RU" sz="2600" dirty="0"/>
              <a:t> </a:t>
            </a:r>
            <a:r>
              <a:rPr lang="ru-RU" sz="2600" dirty="0" err="1"/>
              <a:t>көзқарас</a:t>
            </a:r>
            <a:r>
              <a:rPr lang="ru-RU" sz="2600" dirty="0"/>
              <a:t> </a:t>
            </a:r>
            <a:r>
              <a:rPr lang="ru-RU" sz="2600" dirty="0" err="1"/>
              <a:t>қажет</a:t>
            </a:r>
            <a:r>
              <a:rPr lang="ru-RU" sz="2600" dirty="0"/>
              <a:t>. </a:t>
            </a:r>
            <a:r>
              <a:rPr lang="ru-RU" sz="2600" dirty="0" err="1"/>
              <a:t>Тірі</a:t>
            </a:r>
            <a:r>
              <a:rPr lang="ru-RU" sz="2600" dirty="0"/>
              <a:t> </a:t>
            </a:r>
            <a:r>
              <a:rPr lang="ru-RU" sz="2600" dirty="0" err="1"/>
              <a:t>ағзаларда</a:t>
            </a:r>
            <a:r>
              <a:rPr lang="ru-RU" sz="2600" dirty="0"/>
              <a:t> </a:t>
            </a:r>
            <a:r>
              <a:rPr lang="ru-RU" sz="2600" dirty="0" err="1"/>
              <a:t>жүретін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химиялық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реакцияларды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типтерге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бөлуге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болады</a:t>
            </a:r>
            <a:r>
              <a:rPr lang="ru-RU" sz="2600" dirty="0"/>
              <a:t>, </a:t>
            </a:r>
            <a:r>
              <a:rPr lang="ru-RU" sz="2600" dirty="0" err="1"/>
              <a:t>және</a:t>
            </a:r>
            <a:r>
              <a:rPr lang="ru-RU" sz="2600" dirty="0"/>
              <a:t> </a:t>
            </a:r>
            <a:r>
              <a:rPr lang="ru-RU" sz="2600" dirty="0" err="1"/>
              <a:t>сонда</a:t>
            </a:r>
            <a:r>
              <a:rPr lang="ru-RU" sz="2600" dirty="0"/>
              <a:t> </a:t>
            </a:r>
            <a:r>
              <a:rPr lang="ru-RU" sz="2600" dirty="0" err="1"/>
              <a:t>биохимиялық</a:t>
            </a:r>
            <a:r>
              <a:rPr lang="ru-RU" sz="2600" dirty="0"/>
              <a:t> </a:t>
            </a:r>
            <a:r>
              <a:rPr lang="ru-RU" sz="2600" dirty="0" err="1"/>
              <a:t>процестерге</a:t>
            </a:r>
            <a:r>
              <a:rPr lang="ru-RU" sz="2600" dirty="0"/>
              <a:t> </a:t>
            </a:r>
            <a:r>
              <a:rPr lang="ru-RU" sz="2600" dirty="0" err="1"/>
              <a:t>тән</a:t>
            </a:r>
            <a:r>
              <a:rPr lang="ru-RU" sz="2600" dirty="0"/>
              <a:t> «</a:t>
            </a:r>
            <a:r>
              <a:rPr lang="ru-RU" sz="2600" dirty="0" err="1"/>
              <a:t>логиканы</a:t>
            </a:r>
            <a:r>
              <a:rPr lang="ru-RU" sz="2600" dirty="0"/>
              <a:t>» </a:t>
            </a:r>
            <a:r>
              <a:rPr lang="ru-RU" sz="2600" dirty="0" err="1"/>
              <a:t>түсіну</a:t>
            </a:r>
            <a:r>
              <a:rPr lang="ru-RU" sz="2600" dirty="0"/>
              <a:t>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dirty="0" err="1"/>
              <a:t>әрбір</a:t>
            </a:r>
            <a:r>
              <a:rPr lang="ru-RU" sz="2600" dirty="0"/>
              <a:t> </a:t>
            </a:r>
            <a:r>
              <a:rPr lang="ru-RU" sz="2600" dirty="0" err="1"/>
              <a:t>жеке</a:t>
            </a:r>
            <a:r>
              <a:rPr lang="ru-RU" sz="2600" dirty="0"/>
              <a:t> </a:t>
            </a:r>
            <a:r>
              <a:rPr lang="ru-RU" sz="2600" dirty="0" err="1"/>
              <a:t>реакцияны</a:t>
            </a:r>
            <a:r>
              <a:rPr lang="ru-RU" sz="2600" dirty="0"/>
              <a:t> </a:t>
            </a:r>
            <a:r>
              <a:rPr lang="ru-RU" sz="2600" dirty="0" err="1"/>
              <a:t>зерттеу</a:t>
            </a:r>
            <a:r>
              <a:rPr lang="ru-RU" sz="2600" dirty="0"/>
              <a:t> </a:t>
            </a:r>
            <a:r>
              <a:rPr lang="ru-RU" sz="2600" dirty="0" err="1"/>
              <a:t>қажет</a:t>
            </a:r>
            <a:r>
              <a:rPr lang="ru-RU" sz="2600" dirty="0"/>
              <a:t> </a:t>
            </a:r>
            <a:r>
              <a:rPr lang="ru-RU" sz="2600" dirty="0" err="1"/>
              <a:t>емес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3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097" y="319000"/>
            <a:ext cx="114193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600" dirty="0" err="1"/>
              <a:t>Метаболизмдегі</a:t>
            </a:r>
            <a:r>
              <a:rPr lang="ru-RU" sz="2600" dirty="0"/>
              <a:t> </a:t>
            </a:r>
            <a:r>
              <a:rPr lang="ru-RU" sz="2600" dirty="0" err="1"/>
              <a:t>ерекше</a:t>
            </a:r>
            <a:r>
              <a:rPr lang="ru-RU" sz="2600" dirty="0"/>
              <a:t> </a:t>
            </a:r>
            <a:r>
              <a:rPr lang="ru-RU" sz="2600" dirty="0" err="1"/>
              <a:t>рөлді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фосфорил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тобының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ауысуымен</a:t>
            </a:r>
            <a:r>
              <a:rPr lang="ru-RU" sz="2600" dirty="0"/>
              <a:t> </a:t>
            </a:r>
            <a:r>
              <a:rPr lang="ru-RU" sz="2600" dirty="0" err="1"/>
              <a:t>қайталанулар</a:t>
            </a:r>
            <a:r>
              <a:rPr lang="ru-RU" sz="2600" dirty="0"/>
              <a:t> </a:t>
            </a:r>
            <a:r>
              <a:rPr lang="ru-RU" sz="2600" dirty="0" err="1"/>
              <a:t>атқарады</a:t>
            </a:r>
            <a:r>
              <a:rPr lang="ru-RU" sz="2600" dirty="0"/>
              <a:t>.</a:t>
            </a:r>
          </a:p>
          <a:p>
            <a:pPr indent="542925" algn="just"/>
            <a:r>
              <a:rPr lang="ru-RU" sz="2600" dirty="0" err="1"/>
              <a:t>Метаболизмде</a:t>
            </a:r>
            <a:r>
              <a:rPr lang="ru-RU" sz="2600" dirty="0"/>
              <a:t> </a:t>
            </a:r>
            <a:r>
              <a:rPr lang="ru-RU" sz="2600" dirty="0" err="1"/>
              <a:t>маңызды</a:t>
            </a:r>
            <a:r>
              <a:rPr lang="ru-RU" sz="2600" dirty="0"/>
              <a:t> </a:t>
            </a:r>
            <a:r>
              <a:rPr lang="ru-RU" sz="2600" dirty="0" err="1"/>
              <a:t>рөлді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метаболизмнің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аралық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өнімдерге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жақсы</a:t>
            </a:r>
            <a:r>
              <a:rPr lang="ru-RU" sz="2600" b="1" dirty="0"/>
              <a:t> </a:t>
            </a:r>
            <a:r>
              <a:rPr lang="ru-RU" sz="2600" b="1" dirty="0" err="1"/>
              <a:t>кететін</a:t>
            </a:r>
            <a:r>
              <a:rPr lang="ru-RU" sz="2600" b="1" dirty="0"/>
              <a:t> </a:t>
            </a:r>
            <a:r>
              <a:rPr lang="ru-RU" sz="2600" b="1" dirty="0" err="1"/>
              <a:t>топтардың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қосылу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реакциялары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атқарады</a:t>
            </a:r>
            <a:r>
              <a:rPr lang="ru-RU" sz="2600" dirty="0"/>
              <a:t>, </a:t>
            </a:r>
            <a:r>
              <a:rPr lang="ru-RU" sz="2600" dirty="0" err="1"/>
              <a:t>бұл</a:t>
            </a:r>
            <a:r>
              <a:rPr lang="ru-RU" sz="2600" dirty="0"/>
              <a:t> </a:t>
            </a:r>
            <a:r>
              <a:rPr lang="ru-RU" sz="2600" dirty="0" err="1"/>
              <a:t>әрі</a:t>
            </a:r>
            <a:r>
              <a:rPr lang="ru-RU" sz="2600" dirty="0"/>
              <a:t> </a:t>
            </a:r>
            <a:r>
              <a:rPr lang="ru-RU" sz="2600" dirty="0" err="1"/>
              <a:t>қарай</a:t>
            </a:r>
            <a:r>
              <a:rPr lang="ru-RU" sz="2600" dirty="0"/>
              <a:t> </a:t>
            </a:r>
            <a:r>
              <a:rPr lang="ru-RU" sz="2600" dirty="0" err="1"/>
              <a:t>түрлендірулерде</a:t>
            </a:r>
            <a:r>
              <a:rPr lang="ru-RU" sz="2600" dirty="0"/>
              <a:t> </a:t>
            </a:r>
            <a:r>
              <a:rPr lang="ru-RU" sz="2600" dirty="0" err="1"/>
              <a:t>оларды</a:t>
            </a:r>
            <a:r>
              <a:rPr lang="ru-RU" sz="2600" dirty="0"/>
              <a:t> «</a:t>
            </a:r>
            <a:r>
              <a:rPr lang="ru-RU" sz="2600" dirty="0" err="1"/>
              <a:t>белсендендіруге</a:t>
            </a:r>
            <a:r>
              <a:rPr lang="ru-RU" sz="2600" dirty="0"/>
              <a:t>» </a:t>
            </a:r>
            <a:r>
              <a:rPr lang="ru-RU" sz="2600" dirty="0" err="1"/>
              <a:t>қызмет</a:t>
            </a:r>
            <a:r>
              <a:rPr lang="ru-RU" sz="2600" dirty="0"/>
              <a:t> </a:t>
            </a:r>
            <a:r>
              <a:rPr lang="ru-RU" sz="2600" dirty="0" err="1"/>
              <a:t>етеді</a:t>
            </a:r>
            <a:r>
              <a:rPr lang="ru-RU" sz="2600" dirty="0"/>
              <a:t>.</a:t>
            </a:r>
          </a:p>
          <a:p>
            <a:pPr indent="542925" algn="just"/>
            <a:r>
              <a:rPr lang="ru-RU" sz="2600" dirty="0" err="1"/>
              <a:t>Нуклеофильді</a:t>
            </a:r>
            <a:r>
              <a:rPr lang="ru-RU" sz="2600" dirty="0"/>
              <a:t> </a:t>
            </a:r>
            <a:r>
              <a:rPr lang="ru-RU" sz="2600" dirty="0" err="1"/>
              <a:t>алмастыру</a:t>
            </a:r>
            <a:r>
              <a:rPr lang="ru-RU" sz="2600" dirty="0"/>
              <a:t> </a:t>
            </a:r>
            <a:r>
              <a:rPr lang="ru-RU" sz="2600" dirty="0" err="1"/>
              <a:t>реакцияларындағы</a:t>
            </a:r>
            <a:r>
              <a:rPr lang="ru-RU" sz="2600" dirty="0"/>
              <a:t> </a:t>
            </a:r>
            <a:r>
              <a:rPr lang="ru-RU" sz="2600" b="1" dirty="0" err="1"/>
              <a:t>жақсы</a:t>
            </a:r>
            <a:r>
              <a:rPr lang="ru-RU" sz="2600" b="1" dirty="0"/>
              <a:t> </a:t>
            </a:r>
            <a:r>
              <a:rPr lang="ru-RU" sz="2600" b="1" dirty="0" err="1"/>
              <a:t>кететін</a:t>
            </a:r>
            <a:r>
              <a:rPr lang="ru-RU" sz="2600" b="1" dirty="0"/>
              <a:t> </a:t>
            </a:r>
            <a:r>
              <a:rPr lang="ru-RU" sz="2600" b="1" dirty="0" err="1"/>
              <a:t>топтарға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бейорганикалық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ортофосфат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(фосфор </a:t>
            </a:r>
            <a:r>
              <a:rPr lang="ru-RU" sz="2600" dirty="0" err="1"/>
              <a:t>қышқылының</a:t>
            </a:r>
            <a:r>
              <a:rPr lang="ru-RU" sz="2600" dirty="0"/>
              <a:t> H</a:t>
            </a:r>
            <a:r>
              <a:rPr lang="ru-RU" sz="2600" baseline="-25000" dirty="0"/>
              <a:t>3</a:t>
            </a:r>
            <a:r>
              <a:rPr lang="ru-RU" sz="2600" dirty="0"/>
              <a:t>PO</a:t>
            </a:r>
            <a:r>
              <a:rPr lang="ru-RU" sz="2600" baseline="-25000" dirty="0"/>
              <a:t>4</a:t>
            </a:r>
            <a:r>
              <a:rPr lang="en-US" sz="2600" dirty="0"/>
              <a:t> </a:t>
            </a:r>
            <a:r>
              <a:rPr lang="ru-RU" sz="2600" dirty="0" err="1"/>
              <a:t>аниондары</a:t>
            </a:r>
            <a:r>
              <a:rPr lang="ru-RU" sz="2600" dirty="0"/>
              <a:t> – H</a:t>
            </a:r>
            <a:r>
              <a:rPr lang="ru-RU" sz="2600" baseline="-25000" dirty="0"/>
              <a:t>2</a:t>
            </a:r>
            <a:r>
              <a:rPr lang="ru-RU" sz="2600" dirty="0"/>
              <a:t>PO</a:t>
            </a:r>
            <a:r>
              <a:rPr lang="ru-RU" sz="2600" baseline="-25000" dirty="0"/>
              <a:t>4</a:t>
            </a:r>
            <a:r>
              <a:rPr lang="ru-RU" sz="2600" baseline="30000" dirty="0"/>
              <a:t>–</a:t>
            </a:r>
            <a:r>
              <a:rPr lang="ru-RU" sz="2600" dirty="0"/>
              <a:t>  </a:t>
            </a:r>
            <a:r>
              <a:rPr lang="ru-RU" sz="2600" dirty="0" err="1"/>
              <a:t>және</a:t>
            </a:r>
            <a:r>
              <a:rPr lang="ru-RU" sz="2600" dirty="0"/>
              <a:t> HPO</a:t>
            </a:r>
            <a:r>
              <a:rPr lang="ru-RU" sz="2600" baseline="-25000" dirty="0"/>
              <a:t>4</a:t>
            </a:r>
            <a:r>
              <a:rPr lang="ru-RU" sz="2600" baseline="30000" dirty="0"/>
              <a:t>2–  </a:t>
            </a:r>
            <a:r>
              <a:rPr lang="ru-RU" sz="2600" dirty="0" err="1"/>
              <a:t>қоспасы</a:t>
            </a:r>
            <a:r>
              <a:rPr lang="ru-RU" sz="2600" dirty="0"/>
              <a:t>, </a:t>
            </a:r>
            <a:r>
              <a:rPr lang="ru-RU" sz="2600" dirty="0" err="1"/>
              <a:t>әдетте</a:t>
            </a:r>
            <a:r>
              <a:rPr lang="ru-RU" sz="2600" dirty="0"/>
              <a:t> </a:t>
            </a:r>
            <a:r>
              <a:rPr lang="en-US" sz="2600" dirty="0"/>
              <a:t>Pi </a:t>
            </a:r>
            <a:r>
              <a:rPr lang="ru-RU" sz="2600" dirty="0" err="1"/>
              <a:t>ретінде</a:t>
            </a:r>
            <a:r>
              <a:rPr lang="ru-RU" sz="2600" dirty="0"/>
              <a:t> </a:t>
            </a:r>
            <a:r>
              <a:rPr lang="ru-RU" sz="2600" dirty="0" err="1"/>
              <a:t>қысқартылған</a:t>
            </a:r>
            <a:r>
              <a:rPr lang="ru-RU" sz="2600" dirty="0"/>
              <a:t>) </a:t>
            </a:r>
            <a:r>
              <a:rPr lang="ru-RU" sz="2600" dirty="0" err="1"/>
              <a:t>және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бейорганикалық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пирофосфат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(P</a:t>
            </a:r>
            <a:r>
              <a:rPr lang="ru-RU" sz="2600" baseline="-25000" dirty="0"/>
              <a:t>2</a:t>
            </a:r>
            <a:r>
              <a:rPr lang="ru-RU" sz="2600" dirty="0"/>
              <a:t>O</a:t>
            </a:r>
            <a:r>
              <a:rPr lang="ru-RU" sz="2600" baseline="-25000" dirty="0"/>
              <a:t>7</a:t>
            </a:r>
            <a:r>
              <a:rPr lang="ru-RU" sz="2600" baseline="30000" dirty="0"/>
              <a:t>4–</a:t>
            </a:r>
            <a:r>
              <a:rPr lang="en-US" sz="2600" dirty="0"/>
              <a:t>,  </a:t>
            </a:r>
            <a:r>
              <a:rPr lang="ru-RU" sz="2600" dirty="0" err="1"/>
              <a:t>қысқартылған</a:t>
            </a:r>
            <a:r>
              <a:rPr lang="ru-RU" sz="2600" dirty="0"/>
              <a:t> </a:t>
            </a:r>
            <a:r>
              <a:rPr lang="ru-RU" sz="2600" dirty="0" err="1"/>
              <a:t>түрі</a:t>
            </a:r>
            <a:r>
              <a:rPr lang="ru-RU" sz="2600" dirty="0"/>
              <a:t> - </a:t>
            </a:r>
            <a:r>
              <a:rPr lang="en-US" sz="2600" dirty="0" err="1"/>
              <a:t>PPi</a:t>
            </a:r>
            <a:r>
              <a:rPr lang="en-US" sz="2600" dirty="0"/>
              <a:t>) </a:t>
            </a:r>
            <a:r>
              <a:rPr lang="ru-RU" sz="2600" b="1" dirty="0" err="1"/>
              <a:t>жатады</a:t>
            </a:r>
            <a:r>
              <a:rPr lang="ru-RU" sz="2600" dirty="0"/>
              <a:t>; </a:t>
            </a:r>
            <a:r>
              <a:rPr lang="ru-RU" sz="2600" b="1" dirty="0">
                <a:solidFill>
                  <a:srgbClr val="FF0000"/>
                </a:solidFill>
              </a:rPr>
              <a:t>фосфор </a:t>
            </a:r>
            <a:r>
              <a:rPr lang="ru-RU" sz="2600" b="1" dirty="0" err="1">
                <a:solidFill>
                  <a:srgbClr val="FF0000"/>
                </a:solidFill>
              </a:rPr>
              <a:t>қышқылының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эфирлері</a:t>
            </a:r>
            <a:r>
              <a:rPr lang="ru-RU" sz="2600" b="1" dirty="0"/>
              <a:t> мен </a:t>
            </a:r>
            <a:r>
              <a:rPr lang="ru-RU" sz="2600" b="1" dirty="0" err="1"/>
              <a:t>ангидридтері</a:t>
            </a:r>
            <a:r>
              <a:rPr lang="ru-RU" sz="2600" b="1" dirty="0"/>
              <a:t> </a:t>
            </a:r>
            <a:r>
              <a:rPr lang="ru-RU" sz="2600" dirty="0" err="1"/>
              <a:t>одан</a:t>
            </a:r>
            <a:r>
              <a:rPr lang="ru-RU" sz="2600" dirty="0"/>
              <a:t> </a:t>
            </a:r>
            <a:r>
              <a:rPr lang="ru-RU" sz="2600" dirty="0" err="1"/>
              <a:t>әрі</a:t>
            </a:r>
            <a:r>
              <a:rPr lang="ru-RU" sz="2600" dirty="0"/>
              <a:t> реакция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жеткілікті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түрде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белсендіріледі</a:t>
            </a:r>
            <a:r>
              <a:rPr lang="ru-RU" sz="2600" dirty="0"/>
              <a:t>.</a:t>
            </a:r>
          </a:p>
          <a:p>
            <a:pPr indent="542925" algn="just"/>
            <a:r>
              <a:rPr lang="ru-RU" sz="2600" dirty="0" err="1"/>
              <a:t>Сонымен</a:t>
            </a:r>
            <a:r>
              <a:rPr lang="ru-RU" sz="2600" dirty="0"/>
              <a:t> </a:t>
            </a:r>
            <a:r>
              <a:rPr lang="ru-RU" sz="2600" dirty="0" err="1"/>
              <a:t>қатар</a:t>
            </a:r>
            <a:r>
              <a:rPr lang="ru-RU" sz="2600" dirty="0"/>
              <a:t>, </a:t>
            </a:r>
            <a:r>
              <a:rPr lang="ru-RU" sz="2600" dirty="0" err="1"/>
              <a:t>нуклеофильді</a:t>
            </a:r>
            <a:r>
              <a:rPr lang="ru-RU" sz="2600" dirty="0"/>
              <a:t> </a:t>
            </a:r>
            <a:r>
              <a:rPr lang="ru-RU" sz="2600" dirty="0" err="1"/>
              <a:t>алмастыруға</a:t>
            </a:r>
            <a:r>
              <a:rPr lang="ru-RU" sz="2600" dirty="0"/>
              <a:t> </a:t>
            </a:r>
            <a:r>
              <a:rPr lang="ru-RU" sz="2600" b="1" dirty="0">
                <a:solidFill>
                  <a:srgbClr val="FF0000"/>
                </a:solidFill>
              </a:rPr>
              <a:t>гидроксил </a:t>
            </a:r>
            <a:r>
              <a:rPr lang="ru-RU" sz="2600" b="1" dirty="0" err="1">
                <a:solidFill>
                  <a:srgbClr val="FF0000"/>
                </a:solidFill>
              </a:rPr>
              <a:t>тобы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сияқты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нашар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кететін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топқа</a:t>
            </a:r>
            <a:r>
              <a:rPr lang="ru-RU" sz="2600" dirty="0"/>
              <a:t> </a:t>
            </a:r>
            <a:r>
              <a:rPr lang="ru-RU" sz="2600" b="1" dirty="0" err="1"/>
              <a:t>фосфорил</a:t>
            </a:r>
            <a:r>
              <a:rPr lang="ru-RU" sz="2600" b="1" dirty="0"/>
              <a:t> </a:t>
            </a:r>
            <a:r>
              <a:rPr lang="ru-RU" sz="2600" b="1" dirty="0" err="1"/>
              <a:t>тобын</a:t>
            </a:r>
            <a:r>
              <a:rPr lang="ru-RU" sz="2600" b="1" dirty="0"/>
              <a:t> </a:t>
            </a:r>
            <a:r>
              <a:rPr lang="ru-RU" sz="2600" dirty="0" err="1"/>
              <a:t>қосу</a:t>
            </a:r>
            <a:r>
              <a:rPr lang="ru-RU" sz="2600" dirty="0"/>
              <a:t> </a:t>
            </a:r>
            <a:r>
              <a:rPr lang="ru-RU" sz="2600" dirty="0" err="1"/>
              <a:t>арқылы</a:t>
            </a:r>
            <a:r>
              <a:rPr lang="ru-RU" sz="2600" dirty="0"/>
              <a:t> </a:t>
            </a:r>
            <a:r>
              <a:rPr lang="ru-RU" sz="2600" dirty="0" err="1"/>
              <a:t>ықпал</a:t>
            </a:r>
            <a:r>
              <a:rPr lang="ru-RU" sz="2600" dirty="0"/>
              <a:t> </a:t>
            </a:r>
            <a:r>
              <a:rPr lang="ru-RU" sz="2600" dirty="0" err="1"/>
              <a:t>етеді</a:t>
            </a:r>
            <a:r>
              <a:rPr lang="ru-RU" sz="2600" dirty="0"/>
              <a:t>. </a:t>
            </a:r>
          </a:p>
          <a:p>
            <a:pPr indent="542925" algn="just"/>
            <a:r>
              <a:rPr lang="ru-RU" sz="2600" dirty="0" err="1"/>
              <a:t>Нуклеофильді</a:t>
            </a:r>
            <a:r>
              <a:rPr lang="ru-RU" sz="2600" dirty="0"/>
              <a:t> </a:t>
            </a:r>
            <a:r>
              <a:rPr lang="ru-RU" sz="2600" dirty="0" err="1"/>
              <a:t>орынбасу</a:t>
            </a:r>
            <a:r>
              <a:rPr lang="ru-RU" sz="2600" dirty="0"/>
              <a:t> </a:t>
            </a:r>
            <a:r>
              <a:rPr lang="ru-RU" sz="2600" dirty="0" err="1"/>
              <a:t>жүздеген</a:t>
            </a:r>
            <a:r>
              <a:rPr lang="ru-RU" sz="2600" dirty="0"/>
              <a:t> </a:t>
            </a:r>
            <a:r>
              <a:rPr lang="ru-RU" sz="2600" dirty="0" err="1"/>
              <a:t>метаболикалық</a:t>
            </a:r>
            <a:r>
              <a:rPr lang="ru-RU" sz="2600" dirty="0"/>
              <a:t> </a:t>
            </a:r>
            <a:r>
              <a:rPr lang="ru-RU" sz="2600" dirty="0" err="1"/>
              <a:t>реакцияларда</a:t>
            </a:r>
            <a:r>
              <a:rPr lang="ru-RU" sz="2600" dirty="0"/>
              <a:t> </a:t>
            </a:r>
            <a:r>
              <a:rPr lang="ru-RU" sz="2600" dirty="0" err="1"/>
              <a:t>жүреді</a:t>
            </a:r>
            <a:r>
              <a:rPr lang="ru-RU" sz="2600" dirty="0"/>
              <a:t>, </a:t>
            </a:r>
            <a:r>
              <a:rPr lang="ru-RU" sz="2600" dirty="0" err="1"/>
              <a:t>онда</a:t>
            </a:r>
            <a:r>
              <a:rPr lang="ru-RU" sz="2600" dirty="0"/>
              <a:t> </a:t>
            </a:r>
            <a:r>
              <a:rPr lang="ru-RU" sz="2600" b="1" dirty="0" err="1"/>
              <a:t>фосфорил</a:t>
            </a:r>
            <a:r>
              <a:rPr lang="ru-RU" sz="2600" b="1" dirty="0"/>
              <a:t> </a:t>
            </a:r>
            <a:r>
              <a:rPr lang="ru-RU" sz="2600" b="1" dirty="0" err="1"/>
              <a:t>тобы</a:t>
            </a:r>
            <a:r>
              <a:rPr lang="ru-RU" sz="2600" b="1" dirty="0"/>
              <a:t> </a:t>
            </a:r>
            <a:r>
              <a:rPr lang="kk-KZ" sz="2600" b="1" dirty="0"/>
              <a:t>PO</a:t>
            </a:r>
            <a:r>
              <a:rPr lang="kk-KZ" sz="2600" b="1" baseline="-25000" dirty="0"/>
              <a:t>3</a:t>
            </a:r>
            <a:r>
              <a:rPr lang="kk-KZ" sz="2600" b="1" baseline="30000" dirty="0"/>
              <a:t>2–</a:t>
            </a:r>
            <a:r>
              <a:rPr lang="en-US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кететін</a:t>
            </a:r>
            <a:r>
              <a:rPr lang="ru-RU" sz="2600" b="1" dirty="0">
                <a:solidFill>
                  <a:srgbClr val="FF0000"/>
                </a:solidFill>
              </a:rPr>
              <a:t> топ </a:t>
            </a:r>
            <a:r>
              <a:rPr lang="ru-RU" sz="2600" b="1" dirty="0" err="1">
                <a:solidFill>
                  <a:srgbClr val="FF0000"/>
                </a:solidFill>
              </a:rPr>
              <a:t>ретінде</a:t>
            </a:r>
            <a:r>
              <a:rPr lang="ru-RU" sz="2600" dirty="0"/>
              <a:t> </a:t>
            </a:r>
            <a:r>
              <a:rPr lang="ru-RU" sz="2600" dirty="0" err="1"/>
              <a:t>әрекет</a:t>
            </a:r>
            <a:r>
              <a:rPr lang="ru-RU" sz="2600" dirty="0"/>
              <a:t> </a:t>
            </a:r>
            <a:r>
              <a:rPr lang="ru-RU" sz="2600" dirty="0" err="1"/>
              <a:t>етеді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48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3774" y="287425"/>
            <a:ext cx="114171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>
                <a:solidFill>
                  <a:srgbClr val="FF0000"/>
                </a:solidFill>
              </a:rPr>
              <a:t>Фосфор</a:t>
            </a:r>
            <a:r>
              <a:rPr lang="ru-RU" sz="2400" dirty="0"/>
              <a:t> </a:t>
            </a:r>
            <a:r>
              <a:rPr lang="ru-RU" sz="2400" b="1" dirty="0"/>
              <a:t>бес </a:t>
            </a:r>
            <a:r>
              <a:rPr lang="ru-RU" sz="2400" b="1" dirty="0" err="1"/>
              <a:t>коваленттік</a:t>
            </a:r>
            <a:r>
              <a:rPr lang="ru-RU" sz="2400" b="1" dirty="0"/>
              <a:t> </a:t>
            </a:r>
            <a:r>
              <a:rPr lang="ru-RU" sz="2400" b="1" dirty="0" err="1"/>
              <a:t>байланыс</a:t>
            </a:r>
            <a:r>
              <a:rPr lang="ru-RU" sz="2400" b="1" dirty="0"/>
              <a:t> </a:t>
            </a:r>
            <a:r>
              <a:rPr lang="ru-RU" sz="2400" dirty="0" err="1"/>
              <a:t>түзе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. </a:t>
            </a:r>
          </a:p>
          <a:p>
            <a:pPr indent="534988" algn="just"/>
            <a:r>
              <a:rPr lang="ru-RU" sz="2400" b="1" dirty="0" err="1"/>
              <a:t>Бейорганикалық</a:t>
            </a:r>
            <a:r>
              <a:rPr lang="ru-RU" sz="2400" b="1" dirty="0"/>
              <a:t> </a:t>
            </a:r>
            <a:r>
              <a:rPr lang="en-US" sz="2400" b="1" dirty="0"/>
              <a:t>Pi </a:t>
            </a:r>
            <a:r>
              <a:rPr lang="ru-RU" sz="2400" b="1" dirty="0" err="1"/>
              <a:t>ортофосфаты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сурет</a:t>
            </a:r>
            <a:r>
              <a:rPr lang="ru-RU" sz="2400" dirty="0"/>
              <a:t> 13-8, а) </a:t>
            </a:r>
            <a:r>
              <a:rPr lang="ru-RU" sz="2400" dirty="0" err="1"/>
              <a:t>әдетте</a:t>
            </a:r>
            <a:r>
              <a:rPr lang="ru-RU" sz="2400" dirty="0"/>
              <a:t> </a:t>
            </a:r>
            <a:r>
              <a:rPr lang="ru-RU" sz="2400" b="1" dirty="0" err="1"/>
              <a:t>үш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қарапайым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бірлік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P-O </a:t>
            </a:r>
            <a:r>
              <a:rPr lang="ru-RU" sz="2400" b="1" dirty="0" err="1">
                <a:solidFill>
                  <a:srgbClr val="FF0000"/>
                </a:solidFill>
              </a:rPr>
              <a:t>байланысымен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 err="1"/>
              <a:t>бір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қос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P=O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байланысымен</a:t>
            </a:r>
            <a:r>
              <a:rPr lang="ru-RU" sz="2400" dirty="0"/>
              <a:t> </a:t>
            </a:r>
            <a:r>
              <a:rPr lang="ru-RU" sz="2400" dirty="0" err="1"/>
              <a:t>бейнеленген</a:t>
            </a:r>
            <a:r>
              <a:rPr lang="ru-RU" sz="2400" dirty="0"/>
              <a:t>;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ыңғайлы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/>
              <a:t>нақты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Шын</a:t>
            </a:r>
            <a:r>
              <a:rPr lang="ru-RU" sz="2400" dirty="0"/>
              <a:t> </a:t>
            </a:r>
            <a:r>
              <a:rPr lang="ru-RU" sz="2400" dirty="0" err="1"/>
              <a:t>мәнінде</a:t>
            </a:r>
            <a:r>
              <a:rPr lang="ru-RU" sz="2400" dirty="0"/>
              <a:t>, </a:t>
            </a:r>
            <a:r>
              <a:rPr lang="ru-RU" sz="2400" b="1" dirty="0" err="1"/>
              <a:t>ортофосфат</a:t>
            </a:r>
            <a:r>
              <a:rPr lang="ru-RU" sz="2400" b="1" dirty="0"/>
              <a:t> </a:t>
            </a:r>
            <a:r>
              <a:rPr lang="en-US" sz="2400" b="1" dirty="0"/>
              <a:t>Pi-</a:t>
            </a:r>
            <a:r>
              <a:rPr lang="ru-RU" sz="2400" b="1" dirty="0"/>
              <a:t>де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b="1" dirty="0" err="1"/>
              <a:t>төрт</a:t>
            </a:r>
            <a:r>
              <a:rPr lang="ru-RU" sz="2400" b="1" dirty="0"/>
              <a:t> фосфор-</a:t>
            </a:r>
            <a:r>
              <a:rPr lang="ru-RU" sz="2400" b="1" dirty="0" err="1"/>
              <a:t>оттегі</a:t>
            </a:r>
            <a:r>
              <a:rPr lang="ru-RU" sz="2400" b="1" dirty="0"/>
              <a:t> </a:t>
            </a:r>
            <a:r>
              <a:rPr lang="ru-RU" sz="2400" b="1" dirty="0" err="1"/>
              <a:t>байланыстары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эквивалентті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қос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сипатына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ие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анионның</a:t>
            </a:r>
            <a:r>
              <a:rPr lang="ru-RU" sz="2400" dirty="0"/>
              <a:t> </a:t>
            </a:r>
            <a:r>
              <a:rPr lang="ru-RU" sz="2400" dirty="0" err="1"/>
              <a:t>құрылымы</a:t>
            </a:r>
            <a:r>
              <a:rPr lang="ru-RU" sz="2400" dirty="0"/>
              <a:t> </a:t>
            </a:r>
            <a:r>
              <a:rPr lang="ru-RU" sz="2400" b="1" dirty="0" err="1"/>
              <a:t>тетраэдрлік</a:t>
            </a:r>
            <a:r>
              <a:rPr lang="ru-RU" sz="2400" b="1" dirty="0"/>
              <a:t> </a:t>
            </a:r>
            <a:r>
              <a:rPr lang="ru-RU" sz="2400" b="1" dirty="0" err="1"/>
              <a:t>түрінде</a:t>
            </a:r>
            <a:r>
              <a:rPr lang="ru-RU" sz="2400" b="1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 (</a:t>
            </a:r>
            <a:r>
              <a:rPr lang="ru-RU" sz="2400" dirty="0" err="1"/>
              <a:t>сурет</a:t>
            </a:r>
            <a:r>
              <a:rPr lang="ru-RU" sz="2400" dirty="0"/>
              <a:t> 13-8, б).</a:t>
            </a:r>
          </a:p>
          <a:p>
            <a:pPr indent="534988" algn="just"/>
            <a:r>
              <a:rPr lang="ru-RU" sz="2400" dirty="0" err="1"/>
              <a:t>Фосфорға</a:t>
            </a:r>
            <a:r>
              <a:rPr lang="ru-RU" sz="2400" dirty="0"/>
              <a:t> </a:t>
            </a:r>
            <a:r>
              <a:rPr lang="ru-RU" sz="2400" dirty="0" err="1"/>
              <a:t>қарағанда</a:t>
            </a:r>
            <a:r>
              <a:rPr lang="ru-RU" sz="2400" dirty="0"/>
              <a:t> </a:t>
            </a:r>
            <a:r>
              <a:rPr lang="ru-RU" sz="2400" b="1" dirty="0" err="1"/>
              <a:t>оттегінің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электрон </a:t>
            </a:r>
            <a:r>
              <a:rPr lang="ru-RU" sz="2400" b="1" dirty="0" err="1">
                <a:solidFill>
                  <a:srgbClr val="FF0000"/>
                </a:solidFill>
              </a:rPr>
              <a:t>тартып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алу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электроноакцепторлық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 err="1">
                <a:solidFill>
                  <a:srgbClr val="FF0000"/>
                </a:solidFill>
              </a:rPr>
              <a:t>қасиеті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айқынырақ</a:t>
            </a:r>
            <a:r>
              <a:rPr lang="ru-RU" sz="2400" dirty="0"/>
              <a:t> </a:t>
            </a:r>
            <a:r>
              <a:rPr lang="ru-RU" sz="2400" dirty="0" err="1"/>
              <a:t>болғандықтан</a:t>
            </a:r>
            <a:r>
              <a:rPr lang="ru-RU" sz="2400" dirty="0"/>
              <a:t>, </a:t>
            </a:r>
            <a:r>
              <a:rPr lang="ru-RU" sz="2400" b="1" dirty="0" err="1"/>
              <a:t>электронды</a:t>
            </a:r>
            <a:r>
              <a:rPr lang="ru-RU" sz="2400" b="1" dirty="0"/>
              <a:t> </a:t>
            </a:r>
            <a:r>
              <a:rPr lang="ru-RU" sz="2400" b="1" dirty="0" err="1"/>
              <a:t>жұп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атомға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бірдей</a:t>
            </a:r>
            <a:r>
              <a:rPr lang="ru-RU" sz="2400" b="1" dirty="0"/>
              <a:t> </a:t>
            </a:r>
            <a:r>
              <a:rPr lang="ru-RU" sz="2400" b="1" dirty="0" err="1"/>
              <a:t>дәрежеде</a:t>
            </a:r>
            <a:r>
              <a:rPr lang="ru-RU" sz="2400" b="1" dirty="0"/>
              <a:t> </a:t>
            </a:r>
            <a:r>
              <a:rPr lang="ru-RU" sz="2400" b="1" dirty="0" err="1"/>
              <a:t>тиесілі</a:t>
            </a:r>
            <a:r>
              <a:rPr lang="ru-RU" sz="2400" b="1" dirty="0"/>
              <a:t> </a:t>
            </a:r>
            <a:r>
              <a:rPr lang="ru-RU" sz="2400" b="1" dirty="0" err="1"/>
              <a:t>болмайды</a:t>
            </a:r>
            <a:r>
              <a:rPr lang="ru-RU" sz="2400" dirty="0"/>
              <a:t>, </a:t>
            </a:r>
            <a:r>
              <a:rPr lang="ru-RU" sz="2400" b="1" dirty="0" err="1"/>
              <a:t>құрылымның</a:t>
            </a:r>
            <a:r>
              <a:rPr lang="ru-RU" sz="2400" b="1" dirty="0"/>
              <a:t> </a:t>
            </a:r>
            <a:r>
              <a:rPr lang="ru-RU" sz="2400" b="1" dirty="0" err="1"/>
              <a:t>ортасында</a:t>
            </a:r>
            <a:r>
              <a:rPr lang="ru-RU" sz="2400" b="1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фосфор атомы </a:t>
            </a:r>
            <a:r>
              <a:rPr lang="ru-RU" sz="2400" dirty="0" err="1"/>
              <a:t>ішінара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зарядты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электрофил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әрекет</a:t>
            </a:r>
            <a:r>
              <a:rPr lang="ru-RU" sz="2400" dirty="0"/>
              <a:t> </a:t>
            </a:r>
            <a:r>
              <a:rPr lang="ru-RU" sz="2400" dirty="0" err="1"/>
              <a:t>ете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42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934" y="304501"/>
            <a:ext cx="113024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500" dirty="0" err="1"/>
              <a:t>Көптеген</a:t>
            </a:r>
            <a:r>
              <a:rPr lang="ru-RU" sz="2500" dirty="0"/>
              <a:t> метаболизм </a:t>
            </a:r>
            <a:r>
              <a:rPr lang="ru-RU" sz="2500" dirty="0" err="1"/>
              <a:t>реакцияларда</a:t>
            </a:r>
            <a:r>
              <a:rPr lang="ru-RU" sz="2500" dirty="0"/>
              <a:t> </a:t>
            </a:r>
            <a:r>
              <a:rPr lang="ru-RU" sz="2500" b="1" dirty="0">
                <a:solidFill>
                  <a:srgbClr val="FF0000"/>
                </a:solidFill>
              </a:rPr>
              <a:t>PO</a:t>
            </a:r>
            <a:r>
              <a:rPr lang="ru-RU" sz="2500" b="1" baseline="-25000" dirty="0">
                <a:solidFill>
                  <a:srgbClr val="FF0000"/>
                </a:solidFill>
              </a:rPr>
              <a:t>3</a:t>
            </a:r>
            <a:r>
              <a:rPr lang="ru-RU" sz="2500" b="1" baseline="30000" dirty="0">
                <a:solidFill>
                  <a:srgbClr val="FF0000"/>
                </a:solidFill>
              </a:rPr>
              <a:t>2–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>
                <a:solidFill>
                  <a:srgbClr val="FF0000"/>
                </a:solidFill>
              </a:rPr>
              <a:t>фосфор </a:t>
            </a:r>
            <a:r>
              <a:rPr lang="ru-RU" sz="2500" b="1" dirty="0" err="1">
                <a:solidFill>
                  <a:srgbClr val="FF0000"/>
                </a:solidFill>
              </a:rPr>
              <a:t>тобы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/>
              <a:t>АТФ </a:t>
            </a:r>
            <a:r>
              <a:rPr lang="ru-RU" sz="2500" dirty="0" err="1"/>
              <a:t>молекуласынан</a:t>
            </a:r>
            <a:r>
              <a:rPr lang="ru-RU" sz="2500" dirty="0"/>
              <a:t> </a:t>
            </a:r>
            <a:r>
              <a:rPr lang="ru-RU" sz="2500" b="1" dirty="0"/>
              <a:t>спирт </a:t>
            </a:r>
            <a:r>
              <a:rPr lang="ru-RU" sz="2500" b="1" dirty="0" err="1"/>
              <a:t>молекуласына</a:t>
            </a:r>
            <a:r>
              <a:rPr lang="ru-RU" sz="2500" b="1" dirty="0"/>
              <a:t> </a:t>
            </a:r>
            <a:r>
              <a:rPr lang="ru-RU" sz="2500" dirty="0" err="1"/>
              <a:t>ауысады</a:t>
            </a:r>
            <a:r>
              <a:rPr lang="ru-RU" sz="2500" dirty="0"/>
              <a:t>, </a:t>
            </a:r>
            <a:r>
              <a:rPr lang="ru-RU" sz="2500" dirty="0" err="1"/>
              <a:t>нәтижесінде</a:t>
            </a:r>
            <a:r>
              <a:rPr lang="ru-RU" sz="2500" dirty="0"/>
              <a:t> </a:t>
            </a:r>
            <a:r>
              <a:rPr lang="ru-RU" sz="2500" b="1" dirty="0">
                <a:solidFill>
                  <a:srgbClr val="FF0000"/>
                </a:solidFill>
              </a:rPr>
              <a:t>фосфат (эфир) </a:t>
            </a:r>
            <a:r>
              <a:rPr lang="ru-RU" sz="2500" dirty="0" err="1"/>
              <a:t>түзіледі</a:t>
            </a:r>
            <a:r>
              <a:rPr lang="ru-RU" sz="2500" dirty="0"/>
              <a:t> (13-8, в-</a:t>
            </a:r>
            <a:r>
              <a:rPr lang="ru-RU" sz="2500" dirty="0" err="1"/>
              <a:t>сурет</a:t>
            </a:r>
            <a:r>
              <a:rPr lang="ru-RU" sz="2500" dirty="0"/>
              <a:t>), </a:t>
            </a:r>
            <a:r>
              <a:rPr lang="ru-RU" sz="2500" dirty="0" err="1"/>
              <a:t>немесе</a:t>
            </a:r>
            <a:r>
              <a:rPr lang="ru-RU" sz="2500" dirty="0"/>
              <a:t> </a:t>
            </a:r>
            <a:r>
              <a:rPr lang="ru-RU" sz="2500" dirty="0" err="1"/>
              <a:t>аралас</a:t>
            </a:r>
            <a:r>
              <a:rPr lang="ru-RU" sz="2500" dirty="0"/>
              <a:t> ангидрид </a:t>
            </a:r>
            <a:r>
              <a:rPr lang="ru-RU" sz="2500" dirty="0" err="1"/>
              <a:t>түзілуімен</a:t>
            </a:r>
            <a:r>
              <a:rPr lang="ru-RU" sz="2500" dirty="0"/>
              <a:t> </a:t>
            </a:r>
            <a:r>
              <a:rPr lang="ru-RU" sz="2500" dirty="0" err="1"/>
              <a:t>жүретін</a:t>
            </a:r>
            <a:r>
              <a:rPr lang="ru-RU" sz="2500" dirty="0"/>
              <a:t> </a:t>
            </a:r>
            <a:r>
              <a:rPr lang="ru-RU" sz="2500" b="1" dirty="0">
                <a:solidFill>
                  <a:srgbClr val="FF0000"/>
                </a:solidFill>
              </a:rPr>
              <a:t>карбон </a:t>
            </a:r>
            <a:r>
              <a:rPr lang="ru-RU" sz="2500" b="1" dirty="0" err="1">
                <a:solidFill>
                  <a:srgbClr val="FF0000"/>
                </a:solidFill>
              </a:rPr>
              <a:t>қышқылы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түзіледі</a:t>
            </a:r>
            <a:r>
              <a:rPr lang="ru-RU" sz="2500" dirty="0"/>
              <a:t>.</a:t>
            </a:r>
          </a:p>
          <a:p>
            <a:pPr indent="542925" algn="just"/>
            <a:r>
              <a:rPr lang="ru-RU" sz="2500" b="1" dirty="0" err="1">
                <a:solidFill>
                  <a:srgbClr val="FF0000"/>
                </a:solidFill>
              </a:rPr>
              <a:t>Нуклеофил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/>
              <a:t>электрофильді</a:t>
            </a:r>
            <a:r>
              <a:rPr lang="ru-RU" sz="2500" b="1" dirty="0"/>
              <a:t> фосфор </a:t>
            </a:r>
            <a:r>
              <a:rPr lang="ru-RU" sz="2500" b="1" dirty="0" err="1"/>
              <a:t>атомына</a:t>
            </a:r>
            <a:r>
              <a:rPr lang="ru-RU" sz="2500" b="1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шабуыл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жасағанда</a:t>
            </a:r>
            <a:r>
              <a:rPr lang="ru-RU" sz="2500" dirty="0"/>
              <a:t>, </a:t>
            </a:r>
            <a:r>
              <a:rPr lang="ru-RU" sz="2500" b="1" dirty="0"/>
              <a:t>АТФ </a:t>
            </a:r>
            <a:r>
              <a:rPr lang="ru-RU" sz="2500" b="1" dirty="0" err="1"/>
              <a:t>молекуласы</a:t>
            </a:r>
            <a:r>
              <a:rPr lang="ru-RU" sz="2500" b="1" dirty="0"/>
              <a:t> </a:t>
            </a:r>
            <a:r>
              <a:rPr lang="ru-RU" sz="2500" dirty="0" err="1"/>
              <a:t>айтарлықтай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тұрақты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аралық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өнімге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айналады</a:t>
            </a:r>
            <a:r>
              <a:rPr lang="ru-RU" sz="2500" dirty="0"/>
              <a:t>, </a:t>
            </a:r>
            <a:r>
              <a:rPr lang="ru-RU" sz="2500" dirty="0" err="1"/>
              <a:t>ондағы</a:t>
            </a:r>
            <a:r>
              <a:rPr lang="ru-RU" sz="2500" dirty="0"/>
              <a:t> </a:t>
            </a:r>
            <a:r>
              <a:rPr lang="ru-RU" sz="2500" b="1" dirty="0">
                <a:solidFill>
                  <a:srgbClr val="FF0000"/>
                </a:solidFill>
              </a:rPr>
              <a:t>фосфор бес </a:t>
            </a:r>
            <a:r>
              <a:rPr lang="ru-RU" sz="2500" b="1" dirty="0" err="1">
                <a:solidFill>
                  <a:srgbClr val="FF0000"/>
                </a:solidFill>
              </a:rPr>
              <a:t>валентті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келеді</a:t>
            </a:r>
            <a:r>
              <a:rPr lang="ru-RU" sz="2500" dirty="0"/>
              <a:t> (13-8, г-</a:t>
            </a:r>
            <a:r>
              <a:rPr lang="ru-RU" sz="2500" dirty="0" err="1"/>
              <a:t>сурет</a:t>
            </a:r>
            <a:r>
              <a:rPr lang="ru-RU" sz="2500" dirty="0"/>
              <a:t>).</a:t>
            </a:r>
          </a:p>
          <a:p>
            <a:pPr indent="542925" algn="just"/>
            <a:r>
              <a:rPr lang="ru-RU" sz="2500" dirty="0" err="1"/>
              <a:t>Фосфорил</a:t>
            </a:r>
            <a:r>
              <a:rPr lang="ru-RU" sz="2500" dirty="0"/>
              <a:t> </a:t>
            </a:r>
            <a:r>
              <a:rPr lang="ru-RU" sz="2500" dirty="0" err="1"/>
              <a:t>тобының</a:t>
            </a:r>
            <a:r>
              <a:rPr lang="ru-RU" sz="2500" dirty="0"/>
              <a:t> </a:t>
            </a:r>
            <a:r>
              <a:rPr lang="ru-RU" sz="2500" dirty="0" err="1"/>
              <a:t>тасымалдануы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кететін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топтың</a:t>
            </a:r>
            <a:r>
              <a:rPr lang="ru-RU" sz="2500" b="1" dirty="0">
                <a:solidFill>
                  <a:srgbClr val="FF0000"/>
                </a:solidFill>
              </a:rPr>
              <a:t> (АДФ) </a:t>
            </a:r>
            <a:r>
              <a:rPr lang="ru-RU" sz="2500" dirty="0" err="1"/>
              <a:t>бөлінуімен</a:t>
            </a:r>
            <a:r>
              <a:rPr lang="ru-RU" sz="2500" dirty="0"/>
              <a:t> </a:t>
            </a:r>
            <a:r>
              <a:rPr lang="ru-RU" sz="2500" dirty="0" err="1"/>
              <a:t>аяқталады</a:t>
            </a:r>
            <a:r>
              <a:rPr lang="ru-RU" sz="2500" dirty="0"/>
              <a:t>.</a:t>
            </a:r>
          </a:p>
          <a:p>
            <a:pPr indent="542925" algn="just"/>
            <a:r>
              <a:rPr lang="ru-RU" sz="2500" dirty="0"/>
              <a:t>АТФ </a:t>
            </a:r>
            <a:r>
              <a:rPr lang="ru-RU" sz="2500" dirty="0" err="1"/>
              <a:t>молекуласынан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фосфорил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тобының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ауысуын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/>
              <a:t>катализдейтін</a:t>
            </a:r>
            <a:r>
              <a:rPr lang="ru-RU" sz="2500" b="1" dirty="0"/>
              <a:t> </a:t>
            </a:r>
            <a:r>
              <a:rPr lang="ru-RU" sz="2500" b="1" dirty="0" err="1"/>
              <a:t>ферменттердің</a:t>
            </a:r>
            <a:r>
              <a:rPr lang="ru-RU" sz="2500" b="1" dirty="0"/>
              <a:t> </a:t>
            </a:r>
            <a:r>
              <a:rPr lang="ru-RU" sz="2500" b="1" dirty="0" err="1"/>
              <a:t>үлкен</a:t>
            </a:r>
            <a:r>
              <a:rPr lang="ru-RU" sz="2500" b="1" dirty="0"/>
              <a:t> </a:t>
            </a:r>
            <a:r>
              <a:rPr lang="ru-RU" sz="2500" b="1" dirty="0" err="1"/>
              <a:t>тобы</a:t>
            </a:r>
            <a:r>
              <a:rPr lang="ru-RU" sz="2500" b="1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киназалар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/>
              <a:t>(грек </a:t>
            </a:r>
            <a:r>
              <a:rPr lang="ru-RU" sz="2500" dirty="0" err="1"/>
              <a:t>тілінен</a:t>
            </a:r>
            <a:r>
              <a:rPr lang="ru-RU" sz="2500" dirty="0"/>
              <a:t> </a:t>
            </a:r>
            <a:r>
              <a:rPr lang="ru-RU" sz="2500" dirty="0" err="1"/>
              <a:t>аударғанда</a:t>
            </a:r>
            <a:r>
              <a:rPr lang="ru-RU" sz="2500" dirty="0"/>
              <a:t> </a:t>
            </a:r>
            <a:r>
              <a:rPr lang="en-US" sz="2500" dirty="0" err="1"/>
              <a:t>kinein</a:t>
            </a:r>
            <a:r>
              <a:rPr lang="en-US" sz="2500" dirty="0"/>
              <a:t> – </a:t>
            </a:r>
            <a:r>
              <a:rPr lang="ru-RU" sz="2500" dirty="0" err="1"/>
              <a:t>қозғалу</a:t>
            </a:r>
            <a:r>
              <a:rPr lang="ru-RU" sz="2500" dirty="0"/>
              <a:t>) </a:t>
            </a:r>
            <a:r>
              <a:rPr lang="ru-RU" sz="2500" dirty="0" err="1"/>
              <a:t>деп</a:t>
            </a:r>
            <a:r>
              <a:rPr lang="ru-RU" sz="2500" dirty="0"/>
              <a:t> </a:t>
            </a:r>
            <a:r>
              <a:rPr lang="ru-RU" sz="2500" dirty="0" err="1"/>
              <a:t>аталады</a:t>
            </a:r>
            <a:r>
              <a:rPr lang="ru-RU" sz="2500" dirty="0"/>
              <a:t>. </a:t>
            </a:r>
            <a:r>
              <a:rPr lang="ru-RU" sz="2500" dirty="0" err="1"/>
              <a:t>Мысалы</a:t>
            </a:r>
            <a:r>
              <a:rPr lang="ru-RU" sz="2500" dirty="0"/>
              <a:t>,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гексокиназа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/>
              <a:t>фосфорил</a:t>
            </a:r>
            <a:r>
              <a:rPr lang="ru-RU" sz="2500" b="1" dirty="0"/>
              <a:t> </a:t>
            </a:r>
            <a:r>
              <a:rPr lang="ru-RU" sz="2500" b="1" dirty="0" err="1"/>
              <a:t>тобын</a:t>
            </a:r>
            <a:r>
              <a:rPr lang="ru-RU" sz="2500" b="1" dirty="0"/>
              <a:t> </a:t>
            </a:r>
            <a:r>
              <a:rPr lang="ru-RU" sz="2500" b="1" dirty="0">
                <a:solidFill>
                  <a:srgbClr val="FF0000"/>
                </a:solidFill>
              </a:rPr>
              <a:t>АТФ-</a:t>
            </a:r>
            <a:r>
              <a:rPr lang="ru-RU" sz="2500" b="1" dirty="0" err="1">
                <a:solidFill>
                  <a:srgbClr val="FF0000"/>
                </a:solidFill>
              </a:rPr>
              <a:t>тан</a:t>
            </a:r>
            <a:r>
              <a:rPr lang="ru-RU" sz="2500" b="1" dirty="0">
                <a:solidFill>
                  <a:srgbClr val="FF0000"/>
                </a:solidFill>
              </a:rPr>
              <a:t> глюкоза </a:t>
            </a:r>
            <a:r>
              <a:rPr lang="ru-RU" sz="2500" b="1" dirty="0" err="1">
                <a:solidFill>
                  <a:srgbClr val="FF0000"/>
                </a:solidFill>
              </a:rPr>
              <a:t>молекуласына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/>
              <a:t>«</a:t>
            </a:r>
            <a:r>
              <a:rPr lang="ru-RU" sz="2500" dirty="0" err="1"/>
              <a:t>қозғалтады</a:t>
            </a:r>
            <a:r>
              <a:rPr lang="ru-RU" sz="2500" dirty="0"/>
              <a:t>». </a:t>
            </a:r>
            <a:r>
              <a:rPr lang="ru-RU" sz="2500" dirty="0" err="1"/>
              <a:t>Алайда</a:t>
            </a:r>
            <a:r>
              <a:rPr lang="ru-RU" sz="2500" dirty="0"/>
              <a:t>, </a:t>
            </a:r>
            <a:r>
              <a:rPr lang="ru-RU" sz="2500" dirty="0" err="1"/>
              <a:t>кейінгі</a:t>
            </a:r>
            <a:r>
              <a:rPr lang="ru-RU" sz="2500" dirty="0"/>
              <a:t> реакция </a:t>
            </a:r>
            <a:r>
              <a:rPr lang="ru-RU" sz="2500" dirty="0" err="1"/>
              <a:t>үшін</a:t>
            </a:r>
            <a:r>
              <a:rPr lang="ru-RU" sz="2500" dirty="0"/>
              <a:t> </a:t>
            </a:r>
            <a:r>
              <a:rPr lang="ru-RU" sz="2500" dirty="0" err="1"/>
              <a:t>молекулаларды</a:t>
            </a:r>
            <a:r>
              <a:rPr lang="ru-RU" sz="2500" dirty="0"/>
              <a:t> </a:t>
            </a:r>
            <a:r>
              <a:rPr lang="ru-RU" sz="2500" dirty="0" err="1"/>
              <a:t>белсендіретін</a:t>
            </a:r>
            <a:r>
              <a:rPr lang="ru-RU" sz="2500" dirty="0"/>
              <a:t> тек </a:t>
            </a:r>
            <a:r>
              <a:rPr lang="ru-RU" sz="2500" dirty="0" err="1"/>
              <a:t>фосфорил</a:t>
            </a:r>
            <a:r>
              <a:rPr lang="ru-RU" sz="2500" dirty="0"/>
              <a:t> </a:t>
            </a:r>
            <a:r>
              <a:rPr lang="ru-RU" sz="2500" dirty="0" err="1"/>
              <a:t>топтары</a:t>
            </a:r>
            <a:r>
              <a:rPr lang="ru-RU" sz="2500" dirty="0"/>
              <a:t> </a:t>
            </a:r>
            <a:r>
              <a:rPr lang="ru-RU" sz="2500" dirty="0" err="1"/>
              <a:t>ғана</a:t>
            </a:r>
            <a:r>
              <a:rPr lang="ru-RU" sz="2500" dirty="0"/>
              <a:t> </a:t>
            </a:r>
            <a:r>
              <a:rPr lang="ru-RU" sz="2500" dirty="0" err="1"/>
              <a:t>емес</a:t>
            </a:r>
            <a:r>
              <a:rPr lang="ru-RU" sz="2500" dirty="0"/>
              <a:t>.</a:t>
            </a:r>
          </a:p>
          <a:p>
            <a:pPr indent="542925" algn="just"/>
            <a:r>
              <a:rPr lang="ru-RU" sz="2500" b="1" dirty="0" err="1"/>
              <a:t>Спирттік</a:t>
            </a:r>
            <a:r>
              <a:rPr lang="ru-RU" sz="2500" b="1" dirty="0"/>
              <a:t> </a:t>
            </a:r>
            <a:r>
              <a:rPr lang="ru-RU" sz="2500" b="1" dirty="0" err="1"/>
              <a:t>топтарда</a:t>
            </a:r>
            <a:r>
              <a:rPr lang="ru-RU" sz="2500" b="1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оттегі</a:t>
            </a:r>
            <a:r>
              <a:rPr lang="ru-RU" sz="2500" b="1" dirty="0">
                <a:solidFill>
                  <a:srgbClr val="FF0000"/>
                </a:solidFill>
              </a:rPr>
              <a:t> атомы </a:t>
            </a:r>
            <a:r>
              <a:rPr lang="ru-RU" sz="2500" b="1" dirty="0" err="1"/>
              <a:t>күкіртпен</a:t>
            </a:r>
            <a:r>
              <a:rPr lang="ru-RU" sz="2500" b="1" dirty="0"/>
              <a:t> </a:t>
            </a:r>
            <a:r>
              <a:rPr lang="ru-RU" sz="2500" b="1" dirty="0" err="1"/>
              <a:t>ауыстырылатын</a:t>
            </a:r>
            <a:r>
              <a:rPr lang="ru-RU" sz="2500" b="1" dirty="0"/>
              <a:t> </a:t>
            </a:r>
            <a:r>
              <a:rPr lang="ru-RU" sz="2500" b="1" dirty="0" err="1"/>
              <a:t>тиоспирттер</a:t>
            </a:r>
            <a:r>
              <a:rPr lang="ru-RU" sz="2500" b="1" dirty="0"/>
              <a:t> (</a:t>
            </a:r>
            <a:r>
              <a:rPr lang="ru-RU" sz="2500" b="1" dirty="0" err="1"/>
              <a:t>тиолдар</a:t>
            </a:r>
            <a:r>
              <a:rPr lang="ru-RU" sz="2500" b="1" dirty="0"/>
              <a:t>) </a:t>
            </a:r>
            <a:r>
              <a:rPr lang="ru-RU" sz="2500" dirty="0"/>
              <a:t>де </a:t>
            </a:r>
            <a:r>
              <a:rPr lang="ru-RU" sz="2500" b="1" dirty="0" err="1">
                <a:solidFill>
                  <a:srgbClr val="FF0000"/>
                </a:solidFill>
              </a:rPr>
              <a:t>жақсы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кететін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топтар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болып</a:t>
            </a:r>
            <a:r>
              <a:rPr lang="ru-RU" sz="2500" dirty="0"/>
              <a:t> </a:t>
            </a:r>
            <a:r>
              <a:rPr lang="ru-RU" sz="2500" dirty="0" err="1"/>
              <a:t>табылады</a:t>
            </a:r>
            <a:r>
              <a:rPr lang="ru-RU" sz="2500" dirty="0"/>
              <a:t>. </a:t>
            </a:r>
            <a:r>
              <a:rPr lang="ru-RU" sz="2500" dirty="0" err="1"/>
              <a:t>Тиолдар</a:t>
            </a:r>
            <a:r>
              <a:rPr lang="ru-RU" sz="2500" dirty="0"/>
              <a:t> </a:t>
            </a:r>
            <a:r>
              <a:rPr lang="ru-RU" sz="2500" b="1" dirty="0" err="1"/>
              <a:t>тиоэфирлер</a:t>
            </a:r>
            <a:r>
              <a:rPr lang="ru-RU" sz="2500" b="1" dirty="0"/>
              <a:t> </a:t>
            </a:r>
            <a:r>
              <a:rPr lang="ru-RU" sz="2500" b="1" dirty="0" err="1"/>
              <a:t>түзу</a:t>
            </a:r>
            <a:r>
              <a:rPr lang="ru-RU" sz="2500" b="1" dirty="0"/>
              <a:t> </a:t>
            </a:r>
            <a:r>
              <a:rPr lang="ru-RU" sz="2500" b="1" dirty="0" err="1"/>
              <a:t>жолы</a:t>
            </a:r>
            <a:r>
              <a:rPr lang="ru-RU" sz="2500" b="1" dirty="0"/>
              <a:t> </a:t>
            </a:r>
            <a:r>
              <a:rPr lang="ru-RU" sz="2500" b="1" dirty="0" err="1"/>
              <a:t>арқылы</a:t>
            </a:r>
            <a:r>
              <a:rPr lang="ru-RU" sz="2500" b="1" dirty="0"/>
              <a:t> </a:t>
            </a:r>
            <a:r>
              <a:rPr lang="ru-RU" sz="2500" dirty="0"/>
              <a:t>карбон </a:t>
            </a:r>
            <a:r>
              <a:rPr lang="ru-RU" sz="2500" dirty="0" err="1"/>
              <a:t>қышқылдарын</a:t>
            </a:r>
            <a:r>
              <a:rPr lang="ru-RU" sz="2500" dirty="0"/>
              <a:t> </a:t>
            </a:r>
            <a:r>
              <a:rPr lang="ru-RU" sz="2500" dirty="0" err="1"/>
              <a:t>белсендіреді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935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6" y="220170"/>
            <a:ext cx="4339087" cy="6348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0355" y="306434"/>
            <a:ext cx="66337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 13-8. </a:t>
            </a:r>
            <a:r>
              <a:rPr lang="ru-RU" sz="2400" b="1" dirty="0" err="1">
                <a:solidFill>
                  <a:srgbClr val="FF0000"/>
                </a:solidFill>
              </a:rPr>
              <a:t>Бейорганикалық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ортофосфат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құрылымының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альтернативті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көріністері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indent="534988" algn="just"/>
            <a:r>
              <a:rPr lang="ru-RU" sz="2400" dirty="0"/>
              <a:t>а - </a:t>
            </a:r>
            <a:r>
              <a:rPr lang="ru-RU" sz="2400" b="1" dirty="0" err="1"/>
              <a:t>үш</a:t>
            </a:r>
            <a:r>
              <a:rPr lang="ru-RU" sz="2400" b="1" dirty="0"/>
              <a:t> </a:t>
            </a:r>
            <a:r>
              <a:rPr lang="ru-RU" sz="2400" b="1" dirty="0" err="1"/>
              <a:t>оттегі</a:t>
            </a:r>
            <a:r>
              <a:rPr lang="ru-RU" sz="2400" b="1" dirty="0"/>
              <a:t> атомы </a:t>
            </a:r>
            <a:r>
              <a:rPr lang="ru-RU" sz="2400" dirty="0">
                <a:solidFill>
                  <a:srgbClr val="FF0000"/>
                </a:solidFill>
              </a:rPr>
              <a:t>фосфор </a:t>
            </a:r>
            <a:r>
              <a:rPr lang="ru-RU" sz="2400" dirty="0" err="1">
                <a:solidFill>
                  <a:srgbClr val="FF0000"/>
                </a:solidFill>
              </a:rPr>
              <a:t>атомымен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байланыс</a:t>
            </a:r>
            <a:r>
              <a:rPr lang="ru-RU" sz="2400" b="1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, ал </a:t>
            </a:r>
            <a:r>
              <a:rPr lang="ru-RU" sz="2400" b="1" dirty="0" err="1"/>
              <a:t>төртіншісі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қос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қосылған</a:t>
            </a:r>
            <a:r>
              <a:rPr lang="ru-RU" sz="2400" dirty="0"/>
              <a:t>; </a:t>
            </a:r>
            <a:r>
              <a:rPr lang="ru-RU" sz="2400" b="1" dirty="0" err="1">
                <a:solidFill>
                  <a:srgbClr val="FF0000"/>
                </a:solidFill>
              </a:rPr>
              <a:t>төрт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түрлі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резонанстық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құрылымды</a:t>
            </a:r>
            <a:r>
              <a:rPr lang="ru-RU" sz="2400" dirty="0"/>
              <a:t> </a:t>
            </a:r>
            <a:r>
              <a:rPr lang="ru-RU" sz="2400" dirty="0" err="1"/>
              <a:t>салуға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/>
              <a:t>б -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төрт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оттегі</a:t>
            </a:r>
            <a:r>
              <a:rPr lang="ru-RU" sz="2400" b="1" dirty="0">
                <a:solidFill>
                  <a:srgbClr val="FF0000"/>
                </a:solidFill>
              </a:rPr>
              <a:t>-фосфор </a:t>
            </a:r>
            <a:r>
              <a:rPr lang="ru-RU" sz="2400" b="1" dirty="0" err="1">
                <a:solidFill>
                  <a:srgbClr val="FF0000"/>
                </a:solidFill>
              </a:rPr>
              <a:t>байланыстары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ішінара</a:t>
            </a:r>
            <a:r>
              <a:rPr lang="ru-RU" sz="2400" dirty="0"/>
              <a:t> </a:t>
            </a:r>
            <a:r>
              <a:rPr lang="ru-RU" sz="2400" b="1" dirty="0" err="1"/>
              <a:t>қос</a:t>
            </a:r>
            <a:r>
              <a:rPr lang="ru-RU" sz="2400" b="1" dirty="0"/>
              <a:t> </a:t>
            </a:r>
            <a:r>
              <a:rPr lang="ru-RU" sz="2400" b="1" dirty="0" err="1"/>
              <a:t>байланыс</a:t>
            </a:r>
            <a:r>
              <a:rPr lang="ru-RU" sz="2400" b="1" dirty="0"/>
              <a:t> </a:t>
            </a:r>
            <a:r>
              <a:rPr lang="ru-RU" sz="2400" dirty="0" err="1"/>
              <a:t>сипатында</a:t>
            </a:r>
            <a:r>
              <a:rPr lang="ru-RU" sz="2400" dirty="0"/>
              <a:t> </a:t>
            </a:r>
            <a:r>
              <a:rPr lang="ru-RU" sz="2400" dirty="0" err="1"/>
              <a:t>болса</a:t>
            </a:r>
            <a:r>
              <a:rPr lang="ru-RU" sz="2400" dirty="0"/>
              <a:t>, </a:t>
            </a:r>
            <a:r>
              <a:rPr lang="ru-RU" sz="2400" dirty="0" err="1"/>
              <a:t>дәлірек</a:t>
            </a:r>
            <a:r>
              <a:rPr lang="ru-RU" sz="2400" dirty="0"/>
              <a:t> </a:t>
            </a:r>
            <a:r>
              <a:rPr lang="ru-RU" sz="2400" b="1" dirty="0" err="1"/>
              <a:t>резонанстық</a:t>
            </a:r>
            <a:r>
              <a:rPr lang="ru-RU" sz="2400" b="1" dirty="0"/>
              <a:t> </a:t>
            </a:r>
            <a:r>
              <a:rPr lang="ru-RU" sz="2400" b="1" dirty="0" err="1"/>
              <a:t>құрылымдар</a:t>
            </a:r>
            <a:r>
              <a:rPr lang="ru-RU" sz="2400" dirty="0"/>
              <a:t>;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b="1" dirty="0" err="1"/>
              <a:t>гибридті</a:t>
            </a:r>
            <a:r>
              <a:rPr lang="ru-RU" sz="2400" b="1" dirty="0"/>
              <a:t> </a:t>
            </a:r>
            <a:r>
              <a:rPr lang="ru-RU" sz="2400" b="1" dirty="0" err="1"/>
              <a:t>орбитальдар</a:t>
            </a:r>
            <a:r>
              <a:rPr lang="ru-RU" sz="2400" b="1" dirty="0"/>
              <a:t> </a:t>
            </a:r>
            <a:r>
              <a:rPr lang="ru-RU" sz="2400" b="1" dirty="0" err="1"/>
              <a:t>орталығында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фосфор атомы </a:t>
            </a:r>
            <a:r>
              <a:rPr lang="ru-RU" sz="2400" dirty="0"/>
              <a:t>бар </a:t>
            </a:r>
            <a:r>
              <a:rPr lang="ru-RU" sz="2400" b="1" dirty="0"/>
              <a:t>тетраэдр</a:t>
            </a:r>
            <a:r>
              <a:rPr lang="ru-RU" sz="2400" dirty="0"/>
              <a:t> </a:t>
            </a:r>
            <a:r>
              <a:rPr lang="ru-RU" sz="2400" dirty="0" err="1"/>
              <a:t>құрайды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/>
              <a:t>в, г  -  </a:t>
            </a:r>
            <a:r>
              <a:rPr lang="en-US" sz="2400" b="1" dirty="0">
                <a:solidFill>
                  <a:srgbClr val="FF0000"/>
                </a:solidFill>
              </a:rPr>
              <a:t>Z </a:t>
            </a:r>
            <a:r>
              <a:rPr lang="ru-RU" sz="2400" b="1" dirty="0" err="1">
                <a:solidFill>
                  <a:srgbClr val="FF0000"/>
                </a:solidFill>
              </a:rPr>
              <a:t>нуклеофилі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мұнда</a:t>
            </a:r>
            <a:r>
              <a:rPr lang="ru-RU" sz="2400" dirty="0"/>
              <a:t> </a:t>
            </a:r>
            <a:r>
              <a:rPr lang="ru-RU" sz="2400" dirty="0" err="1"/>
              <a:t>глюкозадағы</a:t>
            </a:r>
            <a:r>
              <a:rPr lang="ru-RU" sz="2400" dirty="0"/>
              <a:t> С-6-да ОН </a:t>
            </a:r>
            <a:r>
              <a:rPr lang="ru-RU" sz="2400" dirty="0" err="1"/>
              <a:t>тобы</a:t>
            </a:r>
            <a:r>
              <a:rPr lang="ru-RU" sz="2400" dirty="0"/>
              <a:t>) </a:t>
            </a:r>
            <a:r>
              <a:rPr lang="ru-RU" sz="2400" b="1" dirty="0"/>
              <a:t>АТФ-</a:t>
            </a:r>
            <a:r>
              <a:rPr lang="ru-RU" sz="2400" b="1" dirty="0" err="1"/>
              <a:t>ға</a:t>
            </a:r>
            <a:r>
              <a:rPr lang="ru-RU" sz="2400" b="1" dirty="0"/>
              <a:t> </a:t>
            </a:r>
            <a:r>
              <a:rPr lang="ru-RU" sz="2400" b="1" dirty="0" err="1"/>
              <a:t>шабуыл</a:t>
            </a:r>
            <a:r>
              <a:rPr lang="ru-RU" sz="2400" b="1" dirty="0"/>
              <a:t> </a:t>
            </a:r>
            <a:r>
              <a:rPr lang="ru-RU" sz="2400" dirty="0" err="1"/>
              <a:t>жасағанда</a:t>
            </a:r>
            <a:r>
              <a:rPr lang="ru-RU" sz="2400" dirty="0"/>
              <a:t>, </a:t>
            </a:r>
            <a:r>
              <a:rPr lang="ru-RU" sz="2400" b="1" dirty="0"/>
              <a:t>АДФ </a:t>
            </a:r>
            <a:r>
              <a:rPr lang="ru-RU" sz="2400" b="1" dirty="0" err="1"/>
              <a:t>түзілуімен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алмастыру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 (</a:t>
            </a:r>
            <a:r>
              <a:rPr lang="ru-RU" sz="2400" dirty="0" err="1"/>
              <a:t>мұнда</a:t>
            </a:r>
            <a:r>
              <a:rPr lang="ru-RU" sz="2400" dirty="0"/>
              <a:t>, </a:t>
            </a:r>
            <a:r>
              <a:rPr lang="en-US" sz="2400" dirty="0"/>
              <a:t>W ). </a:t>
            </a:r>
            <a:r>
              <a:rPr lang="ru-RU" sz="2400" dirty="0" err="1"/>
              <a:t>Бұл</a:t>
            </a:r>
            <a:r>
              <a:rPr lang="ru-RU" sz="2400" dirty="0"/>
              <a:t> S</a:t>
            </a:r>
            <a:r>
              <a:rPr lang="ru-RU" sz="2400" baseline="-25000" dirty="0"/>
              <a:t>N</a:t>
            </a:r>
            <a:r>
              <a:rPr lang="ru-RU" sz="2400" dirty="0"/>
              <a:t>2</a:t>
            </a:r>
            <a:r>
              <a:rPr lang="en-US" sz="2400" dirty="0"/>
              <a:t> </a:t>
            </a:r>
            <a:r>
              <a:rPr lang="ru-RU" sz="2400" dirty="0" err="1"/>
              <a:t>реакциясында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бес </a:t>
            </a:r>
            <a:r>
              <a:rPr lang="ru-RU" sz="2400" b="1" dirty="0" err="1">
                <a:solidFill>
                  <a:srgbClr val="FF0000"/>
                </a:solidFill>
              </a:rPr>
              <a:t>валентті</a:t>
            </a:r>
            <a:r>
              <a:rPr lang="ru-RU" sz="2400" b="1" dirty="0">
                <a:solidFill>
                  <a:srgbClr val="FF0000"/>
                </a:solidFill>
              </a:rPr>
              <a:t> Р фосфоры бар </a:t>
            </a:r>
            <a:r>
              <a:rPr lang="ru-RU" sz="2400" b="1" dirty="0" err="1">
                <a:solidFill>
                  <a:srgbClr val="FF0000"/>
                </a:solidFill>
              </a:rPr>
              <a:t>аралық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өнім</a:t>
            </a:r>
            <a:r>
              <a:rPr lang="ru-RU" sz="2400" dirty="0"/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51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958" y="349793"/>
            <a:ext cx="1094692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600" b="1" dirty="0" err="1">
                <a:solidFill>
                  <a:srgbClr val="FF0000"/>
                </a:solidFill>
              </a:rPr>
              <a:t>Тотығу-тотықсыздану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реакциялары</a:t>
            </a:r>
            <a:r>
              <a:rPr lang="ru-RU" sz="2600" b="1" dirty="0">
                <a:solidFill>
                  <a:srgbClr val="FF0000"/>
                </a:solidFill>
              </a:rPr>
              <a:t>.</a:t>
            </a:r>
          </a:p>
          <a:p>
            <a:pPr indent="542925" algn="just"/>
            <a:r>
              <a:rPr lang="ru-RU" sz="2600" dirty="0" err="1"/>
              <a:t>Биомолекулаларда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көміртегі</a:t>
            </a:r>
            <a:r>
              <a:rPr lang="ru-RU" sz="2600" dirty="0"/>
              <a:t> </a:t>
            </a:r>
            <a:r>
              <a:rPr lang="ru-RU" sz="2600" b="1" dirty="0" err="1"/>
              <a:t>электрондарды</a:t>
            </a:r>
            <a:r>
              <a:rPr lang="ru-RU" sz="2600" b="1" dirty="0"/>
              <a:t> </a:t>
            </a:r>
            <a:r>
              <a:rPr lang="ru-RU" sz="2600" b="1" dirty="0" err="1"/>
              <a:t>бөлісетін</a:t>
            </a:r>
            <a:r>
              <a:rPr lang="ru-RU" sz="2600" b="1" dirty="0"/>
              <a:t> </a:t>
            </a:r>
            <a:r>
              <a:rPr lang="ru-RU" sz="2600" b="1" dirty="0" err="1"/>
              <a:t>элементтерге</a:t>
            </a:r>
            <a:r>
              <a:rPr lang="ru-RU" sz="2600" b="1" dirty="0"/>
              <a:t> </a:t>
            </a:r>
            <a:r>
              <a:rPr lang="ru-RU" sz="2600" b="1" dirty="0" err="1"/>
              <a:t>байланысты</a:t>
            </a:r>
            <a:r>
              <a:rPr lang="ru-RU" sz="2600" b="1" dirty="0"/>
              <a:t> </a:t>
            </a:r>
            <a:r>
              <a:rPr lang="ru-RU" sz="2600" b="1" dirty="0">
                <a:solidFill>
                  <a:srgbClr val="FF0000"/>
                </a:solidFill>
              </a:rPr>
              <a:t>бес </a:t>
            </a:r>
            <a:r>
              <a:rPr lang="ru-RU" sz="2600" b="1" dirty="0" err="1">
                <a:solidFill>
                  <a:srgbClr val="FF0000"/>
                </a:solidFill>
              </a:rPr>
              <a:t>тотығу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күйінде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болуы</a:t>
            </a:r>
            <a:r>
              <a:rPr lang="ru-RU" sz="2600" dirty="0"/>
              <a:t> </a:t>
            </a:r>
            <a:r>
              <a:rPr lang="ru-RU" sz="2600" dirty="0" err="1"/>
              <a:t>мүмкін</a:t>
            </a:r>
            <a:r>
              <a:rPr lang="ru-RU" sz="2600" dirty="0"/>
              <a:t> (13-9-сурет) </a:t>
            </a:r>
            <a:r>
              <a:rPr lang="ru-RU" sz="2600" dirty="0" err="1"/>
              <a:t>және</a:t>
            </a:r>
            <a:r>
              <a:rPr lang="ru-RU" sz="2600" dirty="0"/>
              <a:t> осы </a:t>
            </a:r>
            <a:r>
              <a:rPr lang="ru-RU" sz="2600" dirty="0" err="1"/>
              <a:t>күйлер</a:t>
            </a:r>
            <a:r>
              <a:rPr lang="ru-RU" sz="2600" dirty="0"/>
              <a:t> </a:t>
            </a:r>
            <a:r>
              <a:rPr lang="ru-RU" sz="2600" dirty="0" err="1"/>
              <a:t>арасындағы</a:t>
            </a:r>
            <a:r>
              <a:rPr lang="ru-RU" sz="2600" b="1" dirty="0"/>
              <a:t> </a:t>
            </a:r>
            <a:r>
              <a:rPr lang="ru-RU" sz="2600" b="1" dirty="0" err="1"/>
              <a:t>ауысулар</a:t>
            </a:r>
            <a:r>
              <a:rPr lang="ru-RU" sz="2600" b="1" dirty="0"/>
              <a:t> </a:t>
            </a:r>
            <a:r>
              <a:rPr lang="ru-RU" sz="2600" dirty="0" err="1"/>
              <a:t>метаболизмде</a:t>
            </a:r>
            <a:r>
              <a:rPr lang="ru-RU" sz="2600" dirty="0"/>
              <a:t> </a:t>
            </a:r>
            <a:r>
              <a:rPr lang="ru-RU" sz="2600" dirty="0" err="1"/>
              <a:t>шешуші</a:t>
            </a:r>
            <a:r>
              <a:rPr lang="ru-RU" sz="2600" dirty="0"/>
              <a:t> </a:t>
            </a:r>
            <a:r>
              <a:rPr lang="ru-RU" sz="2600" dirty="0" err="1"/>
              <a:t>рөл</a:t>
            </a:r>
            <a:r>
              <a:rPr lang="ru-RU" sz="2600" dirty="0"/>
              <a:t> </a:t>
            </a:r>
            <a:r>
              <a:rPr lang="ru-RU" sz="2600" dirty="0" err="1"/>
              <a:t>атқарады</a:t>
            </a:r>
            <a:r>
              <a:rPr lang="ru-RU" sz="2600" dirty="0"/>
              <a:t>. </a:t>
            </a:r>
          </a:p>
          <a:p>
            <a:pPr indent="542925" algn="just"/>
            <a:r>
              <a:rPr lang="ru-RU" sz="2600" dirty="0" err="1"/>
              <a:t>Биологиядағы</a:t>
            </a:r>
            <a:r>
              <a:rPr lang="ru-RU" sz="2600" dirty="0"/>
              <a:t> </a:t>
            </a:r>
            <a:r>
              <a:rPr lang="ru-RU" sz="2600" dirty="0" err="1"/>
              <a:t>көптеген</a:t>
            </a:r>
            <a:r>
              <a:rPr lang="ru-RU" sz="2600" dirty="0"/>
              <a:t> </a:t>
            </a:r>
            <a:r>
              <a:rPr lang="ru-RU" sz="2600" b="1" dirty="0" err="1"/>
              <a:t>тотығу</a:t>
            </a:r>
            <a:r>
              <a:rPr lang="ru-RU" sz="2600" b="1" dirty="0"/>
              <a:t> </a:t>
            </a:r>
            <a:r>
              <a:rPr lang="ru-RU" sz="2600" b="1" dirty="0" err="1"/>
              <a:t>процестерінде</a:t>
            </a:r>
            <a:r>
              <a:rPr lang="ru-RU" sz="2600" b="1" dirty="0"/>
              <a:t> </a:t>
            </a:r>
            <a:r>
              <a:rPr lang="ru-RU" sz="2600" dirty="0" err="1"/>
              <a:t>қосылыстар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екі</a:t>
            </a:r>
            <a:r>
              <a:rPr lang="ru-RU" sz="2600" b="1" dirty="0">
                <a:solidFill>
                  <a:srgbClr val="FF0000"/>
                </a:solidFill>
              </a:rPr>
              <a:t> электрон мен </a:t>
            </a:r>
            <a:r>
              <a:rPr lang="ru-RU" sz="2600" b="1" dirty="0" err="1">
                <a:solidFill>
                  <a:srgbClr val="FF0000"/>
                </a:solidFill>
              </a:rPr>
              <a:t>екі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сутегі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ионын</a:t>
            </a:r>
            <a:r>
              <a:rPr lang="ru-RU" sz="2600" dirty="0"/>
              <a:t> </a:t>
            </a:r>
            <a:r>
              <a:rPr lang="ru-RU" sz="2600" dirty="0" err="1"/>
              <a:t>жоғалтады</a:t>
            </a:r>
            <a:r>
              <a:rPr lang="ru-RU" sz="2600" dirty="0"/>
              <a:t> (</a:t>
            </a:r>
            <a:r>
              <a:rPr lang="ru-RU" sz="2600" b="1" dirty="0" err="1"/>
              <a:t>екі</a:t>
            </a:r>
            <a:r>
              <a:rPr lang="ru-RU" sz="2600" b="1" dirty="0"/>
              <a:t> </a:t>
            </a:r>
            <a:r>
              <a:rPr lang="ru-RU" sz="2600" b="1" dirty="0" err="1"/>
              <a:t>сутекті</a:t>
            </a:r>
            <a:r>
              <a:rPr lang="ru-RU" sz="2600" b="1" dirty="0"/>
              <a:t> </a:t>
            </a:r>
            <a:r>
              <a:rPr lang="ru-RU" sz="2600" dirty="0" err="1"/>
              <a:t>деуге</a:t>
            </a:r>
            <a:r>
              <a:rPr lang="ru-RU" sz="2600" dirty="0"/>
              <a:t> </a:t>
            </a:r>
            <a:r>
              <a:rPr lang="ru-RU" sz="2600" dirty="0" err="1"/>
              <a:t>болады</a:t>
            </a:r>
            <a:r>
              <a:rPr lang="ru-RU" sz="2600" dirty="0"/>
              <a:t>). </a:t>
            </a:r>
            <a:r>
              <a:rPr lang="ru-RU" sz="2600" dirty="0" err="1"/>
              <a:t>Мұндай</a:t>
            </a:r>
            <a:r>
              <a:rPr lang="ru-RU" sz="2600" dirty="0"/>
              <a:t> </a:t>
            </a:r>
            <a:r>
              <a:rPr lang="ru-RU" sz="2600" dirty="0" err="1"/>
              <a:t>реакцияларды</a:t>
            </a:r>
            <a:r>
              <a:rPr lang="ru-RU" sz="2600" dirty="0"/>
              <a:t> </a:t>
            </a:r>
            <a:r>
              <a:rPr lang="ru-RU" sz="2600" dirty="0" err="1"/>
              <a:t>әдетте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дегидрлеу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реакциялары</a:t>
            </a:r>
            <a:r>
              <a:rPr lang="ru-RU" sz="2600" dirty="0"/>
              <a:t>, ал </a:t>
            </a:r>
            <a:r>
              <a:rPr lang="ru-RU" sz="2600" dirty="0" err="1"/>
              <a:t>оларды</a:t>
            </a:r>
            <a:r>
              <a:rPr lang="ru-RU" sz="2600" dirty="0"/>
              <a:t> </a:t>
            </a:r>
            <a:r>
              <a:rPr lang="ru-RU" sz="2600" b="1" dirty="0" err="1"/>
              <a:t>катализдейтін</a:t>
            </a:r>
            <a:r>
              <a:rPr lang="ru-RU" sz="2600" b="1" dirty="0"/>
              <a:t> </a:t>
            </a:r>
            <a:r>
              <a:rPr lang="ru-RU" sz="2600" b="1" dirty="0" err="1"/>
              <a:t>ферменттер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дегидрогеназалар</a:t>
            </a:r>
            <a:r>
              <a:rPr lang="ru-RU" sz="2600" dirty="0"/>
              <a:t>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аталады</a:t>
            </a:r>
            <a:r>
              <a:rPr lang="ru-RU" sz="2600" dirty="0"/>
              <a:t> (13-10-сурет).</a:t>
            </a:r>
          </a:p>
          <a:p>
            <a:pPr indent="542925" algn="just"/>
            <a:r>
              <a:rPr lang="ru-RU" sz="2600" dirty="0" err="1"/>
              <a:t>Кейбір</a:t>
            </a:r>
            <a:r>
              <a:rPr lang="ru-RU" sz="2600" dirty="0"/>
              <a:t> </a:t>
            </a:r>
            <a:r>
              <a:rPr lang="ru-RU" sz="2600" dirty="0" err="1"/>
              <a:t>биохимиялық</a:t>
            </a:r>
            <a:r>
              <a:rPr lang="ru-RU" sz="2600" dirty="0"/>
              <a:t> </a:t>
            </a:r>
            <a:r>
              <a:rPr lang="ru-RU" sz="2600" dirty="0" err="1"/>
              <a:t>тотығу</a:t>
            </a:r>
            <a:r>
              <a:rPr lang="ru-RU" sz="2600" dirty="0"/>
              <a:t> </a:t>
            </a:r>
            <a:r>
              <a:rPr lang="ru-RU" sz="2600" dirty="0" err="1"/>
              <a:t>реакцияларында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көміртегі</a:t>
            </a:r>
            <a:r>
              <a:rPr lang="ru-RU" sz="2600" b="1" dirty="0">
                <a:solidFill>
                  <a:srgbClr val="FF0000"/>
                </a:solidFill>
              </a:rPr>
              <a:t> атомы </a:t>
            </a:r>
            <a:r>
              <a:rPr lang="ru-RU" sz="2600" b="1" dirty="0" err="1"/>
              <a:t>оттегі</a:t>
            </a:r>
            <a:r>
              <a:rPr lang="ru-RU" sz="2600" b="1" dirty="0"/>
              <a:t> </a:t>
            </a:r>
            <a:r>
              <a:rPr lang="ru-RU" sz="2600" b="1" dirty="0" err="1"/>
              <a:t>атомымен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коваленттік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байланыста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байланысады</a:t>
            </a:r>
            <a:r>
              <a:rPr lang="ru-RU" sz="2600" dirty="0"/>
              <a:t>. </a:t>
            </a:r>
            <a:r>
              <a:rPr lang="ru-RU" sz="2600" dirty="0" err="1"/>
              <a:t>Мұндай</a:t>
            </a:r>
            <a:r>
              <a:rPr lang="ru-RU" sz="2600" dirty="0"/>
              <a:t> </a:t>
            </a:r>
            <a:r>
              <a:rPr lang="ru-RU" sz="2600" dirty="0" err="1"/>
              <a:t>процестерді</a:t>
            </a:r>
            <a:r>
              <a:rPr lang="ru-RU" sz="2600" dirty="0"/>
              <a:t> </a:t>
            </a:r>
            <a:r>
              <a:rPr lang="ru-RU" sz="2600" dirty="0" err="1"/>
              <a:t>катализдейтін</a:t>
            </a:r>
            <a:r>
              <a:rPr lang="ru-RU" sz="2600" dirty="0"/>
              <a:t> </a:t>
            </a:r>
            <a:r>
              <a:rPr lang="ru-RU" sz="2600" dirty="0" err="1"/>
              <a:t>ферменттер</a:t>
            </a:r>
            <a:r>
              <a:rPr lang="ru-RU" sz="2600" dirty="0"/>
              <a:t> </a:t>
            </a:r>
            <a:r>
              <a:rPr lang="ru-RU" sz="2600" b="1" dirty="0">
                <a:solidFill>
                  <a:srgbClr val="FF0000"/>
                </a:solidFill>
              </a:rPr>
              <a:t>оксидаза</a:t>
            </a:r>
            <a:r>
              <a:rPr lang="ru-RU" sz="2600" dirty="0"/>
              <a:t>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аталады</a:t>
            </a:r>
            <a:r>
              <a:rPr lang="ru-RU" sz="2600" dirty="0"/>
              <a:t>, ал </a:t>
            </a:r>
            <a:r>
              <a:rPr lang="ru-RU" sz="2600" dirty="0" err="1"/>
              <a:t>егер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оттегі</a:t>
            </a:r>
            <a:r>
              <a:rPr lang="ru-RU" sz="2600" b="1" dirty="0">
                <a:solidFill>
                  <a:srgbClr val="FF0000"/>
                </a:solidFill>
              </a:rPr>
              <a:t> атомы </a:t>
            </a:r>
            <a:r>
              <a:rPr lang="ru-RU" sz="2600" dirty="0" err="1"/>
              <a:t>тікелей</a:t>
            </a:r>
            <a:r>
              <a:rPr lang="ru-RU" sz="2600" dirty="0"/>
              <a:t> </a:t>
            </a:r>
            <a:r>
              <a:rPr lang="ru-RU" sz="2600" b="1" dirty="0" err="1"/>
              <a:t>молекулалық</a:t>
            </a:r>
            <a:r>
              <a:rPr lang="ru-RU" sz="2600" b="1" dirty="0"/>
              <a:t> </a:t>
            </a:r>
            <a:r>
              <a:rPr lang="ru-RU" sz="2600" b="1" dirty="0" err="1"/>
              <a:t>оттегінен</a:t>
            </a:r>
            <a:r>
              <a:rPr lang="ru-RU" sz="2600" b="1" dirty="0"/>
              <a:t> (О</a:t>
            </a:r>
            <a:r>
              <a:rPr lang="ru-RU" sz="2600" b="1" baseline="-25000" dirty="0"/>
              <a:t>2</a:t>
            </a:r>
            <a:r>
              <a:rPr lang="ru-RU" sz="2600" b="1" dirty="0"/>
              <a:t>)</a:t>
            </a:r>
            <a:r>
              <a:rPr lang="ru-RU" sz="2600" dirty="0"/>
              <a:t> </a:t>
            </a:r>
            <a:r>
              <a:rPr lang="ru-RU" sz="2600" dirty="0" err="1"/>
              <a:t>алынса</a:t>
            </a:r>
            <a:r>
              <a:rPr lang="ru-RU" sz="2600" dirty="0"/>
              <a:t>, </a:t>
            </a:r>
            <a:r>
              <a:rPr lang="ru-RU" sz="2600" dirty="0" err="1"/>
              <a:t>онда</a:t>
            </a:r>
            <a:r>
              <a:rPr lang="ru-RU" sz="2600" dirty="0"/>
              <a:t> </a:t>
            </a:r>
            <a:r>
              <a:rPr lang="ru-RU" sz="2600" dirty="0" err="1"/>
              <a:t>мұндай</a:t>
            </a:r>
            <a:r>
              <a:rPr lang="ru-RU" sz="2600" dirty="0"/>
              <a:t> </a:t>
            </a:r>
            <a:r>
              <a:rPr lang="ru-RU" sz="2600" dirty="0" err="1"/>
              <a:t>ферменттер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оксигеназалар</a:t>
            </a:r>
            <a:r>
              <a:rPr lang="ru-RU" sz="2600" dirty="0"/>
              <a:t>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аталады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077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090" y="440494"/>
            <a:ext cx="110181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/>
              <a:t>Кез</a:t>
            </a:r>
            <a:r>
              <a:rPr lang="ru-RU" sz="2400" dirty="0"/>
              <a:t> </a:t>
            </a:r>
            <a:r>
              <a:rPr lang="ru-RU" sz="2400" dirty="0" err="1"/>
              <a:t>келген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тотығу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процесі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міндетті</a:t>
            </a:r>
            <a:r>
              <a:rPr lang="ru-RU" sz="2400" dirty="0"/>
              <a:t> </a:t>
            </a:r>
            <a:r>
              <a:rPr lang="ru-RU" sz="2400" dirty="0" err="1"/>
              <a:t>түрде</a:t>
            </a:r>
            <a:r>
              <a:rPr lang="ru-RU" sz="2400" dirty="0"/>
              <a:t> </a:t>
            </a:r>
            <a:r>
              <a:rPr lang="ru-RU" sz="2400" b="1" dirty="0" err="1"/>
              <a:t>тотықсызданумен</a:t>
            </a:r>
            <a:r>
              <a:rPr lang="ru-RU" sz="2400" b="1" dirty="0"/>
              <a:t> </a:t>
            </a:r>
            <a:r>
              <a:rPr lang="ru-RU" sz="2400" b="1" dirty="0" err="1"/>
              <a:t>бірге</a:t>
            </a:r>
            <a:r>
              <a:rPr lang="ru-RU" sz="2400" b="1" dirty="0"/>
              <a:t> </a:t>
            </a:r>
            <a:r>
              <a:rPr lang="ru-RU" sz="2400" b="1" dirty="0" err="1"/>
              <a:t>жүреді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электронды</a:t>
            </a:r>
            <a:r>
              <a:rPr lang="ru-RU" sz="2400" b="1" dirty="0">
                <a:solidFill>
                  <a:srgbClr val="FF0000"/>
                </a:solidFill>
              </a:rPr>
              <a:t> акцептор </a:t>
            </a:r>
            <a:r>
              <a:rPr lang="ru-RU" sz="2400" dirty="0" err="1"/>
              <a:t>тотығу</a:t>
            </a:r>
            <a:r>
              <a:rPr lang="ru-RU" sz="2400" dirty="0"/>
              <a:t> </a:t>
            </a:r>
            <a:r>
              <a:rPr lang="ru-RU" sz="2400" dirty="0" err="1"/>
              <a:t>кезінде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жойылған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электрондарды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қабылдайды</a:t>
            </a:r>
            <a:r>
              <a:rPr lang="ru-RU" sz="2400" dirty="0"/>
              <a:t>. </a:t>
            </a:r>
            <a:r>
              <a:rPr lang="ru-RU" sz="2400" dirty="0" err="1"/>
              <a:t>Тотығу</a:t>
            </a:r>
            <a:r>
              <a:rPr lang="ru-RU" sz="2400" dirty="0"/>
              <a:t> </a:t>
            </a:r>
            <a:r>
              <a:rPr lang="ru-RU" sz="2400" dirty="0" err="1"/>
              <a:t>реакциялары</a:t>
            </a:r>
            <a:r>
              <a:rPr lang="ru-RU" sz="2400" dirty="0"/>
              <a:t> </a:t>
            </a:r>
            <a:r>
              <a:rPr lang="ru-RU" sz="2400" dirty="0" err="1"/>
              <a:t>әдетте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энергияның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бөлінуімен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 (</a:t>
            </a:r>
            <a:r>
              <a:rPr lang="ru-RU" sz="2400" dirty="0" err="1"/>
              <a:t>өрт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мысалда</a:t>
            </a:r>
            <a:r>
              <a:rPr lang="ru-RU" sz="2400" dirty="0"/>
              <a:t>: </a:t>
            </a:r>
            <a:r>
              <a:rPr lang="ru-RU" sz="2400" dirty="0" err="1"/>
              <a:t>ағашты</a:t>
            </a:r>
            <a:r>
              <a:rPr lang="ru-RU" sz="2400" dirty="0"/>
              <a:t> </a:t>
            </a:r>
            <a:r>
              <a:rPr lang="ru-RU" sz="2400" dirty="0" err="1"/>
              <a:t>құрайтын</a:t>
            </a:r>
            <a:r>
              <a:rPr lang="ru-RU" sz="2400" dirty="0"/>
              <a:t> </a:t>
            </a:r>
            <a:r>
              <a:rPr lang="ru-RU" sz="2400" dirty="0" err="1"/>
              <a:t>заттар</a:t>
            </a:r>
            <a:r>
              <a:rPr lang="ru-RU" sz="2400" dirty="0"/>
              <a:t> </a:t>
            </a:r>
            <a:r>
              <a:rPr lang="ru-RU" sz="2400" dirty="0" err="1"/>
              <a:t>ауадан</a:t>
            </a:r>
            <a:r>
              <a:rPr lang="ru-RU" sz="2400" dirty="0"/>
              <a:t> </a:t>
            </a:r>
            <a:r>
              <a:rPr lang="ru-RU" sz="2400" dirty="0" err="1"/>
              <a:t>молекулалық</a:t>
            </a:r>
            <a:r>
              <a:rPr lang="ru-RU" sz="2400" dirty="0"/>
              <a:t> </a:t>
            </a:r>
            <a:r>
              <a:rPr lang="ru-RU" sz="2400" dirty="0" err="1"/>
              <a:t>оттегімен</a:t>
            </a:r>
            <a:r>
              <a:rPr lang="ru-RU" sz="2400" dirty="0"/>
              <a:t> </a:t>
            </a:r>
            <a:r>
              <a:rPr lang="ru-RU" sz="2400" dirty="0" err="1"/>
              <a:t>тотығады</a:t>
            </a:r>
            <a:r>
              <a:rPr lang="ru-RU" sz="2400" dirty="0"/>
              <a:t>).</a:t>
            </a:r>
          </a:p>
          <a:p>
            <a:pPr indent="542925" algn="just"/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b="1" dirty="0" err="1"/>
              <a:t>тірі</a:t>
            </a:r>
            <a:r>
              <a:rPr lang="ru-RU" sz="2400" b="1" dirty="0"/>
              <a:t> </a:t>
            </a:r>
            <a:r>
              <a:rPr lang="ru-RU" sz="2400" b="1" dirty="0" err="1"/>
              <a:t>жасушалар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қажетті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энергияны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көмірсулар</a:t>
            </a:r>
            <a:r>
              <a:rPr lang="ru-RU" sz="2400" b="1" dirty="0"/>
              <a:t> </a:t>
            </a:r>
            <a:r>
              <a:rPr lang="ru-RU" sz="2400" b="1" dirty="0" err="1"/>
              <a:t>немесе</a:t>
            </a:r>
            <a:r>
              <a:rPr lang="ru-RU" sz="2400" b="1" dirty="0"/>
              <a:t> </a:t>
            </a:r>
            <a:r>
              <a:rPr lang="ru-RU" sz="2400" b="1" dirty="0" err="1"/>
              <a:t>майлар</a:t>
            </a:r>
            <a:r>
              <a:rPr lang="ru-RU" sz="2400" b="1" dirty="0"/>
              <a:t> </a:t>
            </a:r>
            <a:r>
              <a:rPr lang="ru-RU" sz="2400" b="1" dirty="0" err="1"/>
              <a:t>сияқты</a:t>
            </a:r>
            <a:r>
              <a:rPr lang="ru-RU" sz="2400" b="1" dirty="0"/>
              <a:t> «</a:t>
            </a:r>
            <a:r>
              <a:rPr lang="ru-RU" sz="2400" b="1" dirty="0" err="1"/>
              <a:t>отын</a:t>
            </a:r>
            <a:r>
              <a:rPr lang="ru-RU" sz="2400" b="1" dirty="0"/>
              <a:t>» </a:t>
            </a:r>
            <a:r>
              <a:rPr lang="ru-RU" sz="2400" b="1" dirty="0" err="1"/>
              <a:t>молекулаларын</a:t>
            </a:r>
            <a:r>
              <a:rPr lang="ru-RU" sz="2400" b="1" dirty="0"/>
              <a:t> </a:t>
            </a:r>
            <a:r>
              <a:rPr lang="ru-RU" sz="2400" b="1" dirty="0" err="1"/>
              <a:t>тотықтыру</a:t>
            </a:r>
            <a:r>
              <a:rPr lang="ru-RU" sz="2400" b="1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 (</a:t>
            </a:r>
            <a:r>
              <a:rPr lang="ru-RU" sz="2400" dirty="0" err="1"/>
              <a:t>фотосинтетикалық</a:t>
            </a:r>
            <a:r>
              <a:rPr lang="ru-RU" sz="2400" dirty="0"/>
              <a:t> </a:t>
            </a:r>
            <a:r>
              <a:rPr lang="ru-RU" sz="2400" dirty="0" err="1"/>
              <a:t>организмдер</a:t>
            </a:r>
            <a:r>
              <a:rPr lang="ru-RU" sz="2400" dirty="0"/>
              <a:t>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энергиясын</a:t>
            </a:r>
            <a:r>
              <a:rPr lang="ru-RU" sz="2400" dirty="0"/>
              <a:t> </a:t>
            </a:r>
            <a:r>
              <a:rPr lang="ru-RU" sz="2400" dirty="0" err="1"/>
              <a:t>жарықты</a:t>
            </a:r>
            <a:r>
              <a:rPr lang="ru-RU" sz="2400" dirty="0"/>
              <a:t> </a:t>
            </a:r>
            <a:r>
              <a:rPr lang="ru-RU" sz="2400" dirty="0" err="1"/>
              <a:t>сіңіру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пайдаланады</a:t>
            </a:r>
            <a:r>
              <a:rPr lang="ru-RU" sz="2400" dirty="0"/>
              <a:t>).</a:t>
            </a:r>
          </a:p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Катаболикалық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процестер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яғни</a:t>
            </a:r>
            <a:r>
              <a:rPr lang="ru-RU" sz="2400" dirty="0"/>
              <a:t>, </a:t>
            </a:r>
            <a:r>
              <a:rPr lang="ru-RU" sz="2400" dirty="0" err="1"/>
              <a:t>энергияның</a:t>
            </a:r>
            <a:r>
              <a:rPr lang="ru-RU" sz="2400" dirty="0"/>
              <a:t> </a:t>
            </a:r>
            <a:r>
              <a:rPr lang="ru-RU" sz="2400" dirty="0" err="1"/>
              <a:t>бөлінуімен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</a:t>
            </a:r>
            <a:r>
              <a:rPr lang="ru-RU" sz="2400" dirty="0" err="1"/>
              <a:t>жүретін</a:t>
            </a:r>
            <a:r>
              <a:rPr lang="ru-RU" sz="2400" dirty="0"/>
              <a:t> </a:t>
            </a:r>
            <a:r>
              <a:rPr lang="ru-RU" sz="2400" dirty="0" err="1"/>
              <a:t>процестер</a:t>
            </a:r>
            <a:r>
              <a:rPr lang="ru-RU" sz="2400" dirty="0"/>
              <a:t>) </a:t>
            </a:r>
            <a:r>
              <a:rPr lang="ru-RU" sz="2400" b="1" dirty="0" err="1"/>
              <a:t>тотығу</a:t>
            </a:r>
            <a:r>
              <a:rPr lang="ru-RU" sz="2400" b="1" dirty="0"/>
              <a:t> </a:t>
            </a:r>
            <a:r>
              <a:rPr lang="ru-RU" sz="2400" b="1" dirty="0" err="1"/>
              <a:t>реакцияларының</a:t>
            </a:r>
            <a:r>
              <a:rPr lang="ru-RU" sz="2400" b="1" dirty="0"/>
              <a:t> </a:t>
            </a:r>
            <a:r>
              <a:rPr lang="ru-RU" sz="2400" b="1" dirty="0" err="1"/>
              <a:t>реттілігі</a:t>
            </a:r>
            <a:r>
              <a:rPr lang="ru-RU" sz="2400" b="1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электрондарды</a:t>
            </a:r>
            <a:r>
              <a:rPr lang="ru-RU" sz="2400" dirty="0"/>
              <a:t> </a:t>
            </a:r>
            <a:r>
              <a:rPr lang="ru-RU" sz="2400" b="1" dirty="0" err="1"/>
              <a:t>отын</a:t>
            </a:r>
            <a:r>
              <a:rPr lang="ru-RU" sz="2400" b="1" dirty="0"/>
              <a:t> </a:t>
            </a:r>
            <a:r>
              <a:rPr lang="ru-RU" sz="2400" b="1" dirty="0" err="1"/>
              <a:t>молекулаларынан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оттегіге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ауыстыру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электрон </a:t>
            </a:r>
            <a:r>
              <a:rPr lang="ru-RU" sz="2400" b="1" dirty="0" err="1"/>
              <a:t>тасымалдаушылардың</a:t>
            </a:r>
            <a:r>
              <a:rPr lang="ru-RU" sz="2400" b="1" dirty="0"/>
              <a:t> </a:t>
            </a:r>
            <a:r>
              <a:rPr lang="ru-RU" sz="2400" b="1" dirty="0" err="1"/>
              <a:t>көмегімен</a:t>
            </a:r>
            <a:r>
              <a:rPr lang="ru-RU" sz="2400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асырылады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Молекулалық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оттегінің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жоғары</a:t>
            </a:r>
            <a:r>
              <a:rPr lang="ru-RU" sz="2400" b="1" dirty="0"/>
              <a:t> </a:t>
            </a:r>
            <a:r>
              <a:rPr lang="ru-RU" sz="2400" b="1" dirty="0" err="1"/>
              <a:t>электронға</a:t>
            </a:r>
            <a:r>
              <a:rPr lang="ru-RU" sz="2400" b="1" dirty="0"/>
              <a:t> </a:t>
            </a:r>
            <a:r>
              <a:rPr lang="ru-RU" sz="2400" dirty="0" err="1"/>
              <a:t>жақындығы</a:t>
            </a:r>
            <a:r>
              <a:rPr lang="ru-RU" sz="2400" dirty="0"/>
              <a:t> </a:t>
            </a:r>
            <a:r>
              <a:rPr lang="ru-RU" sz="2400" b="1" dirty="0" err="1"/>
              <a:t>бүкіл</a:t>
            </a:r>
            <a:r>
              <a:rPr lang="ru-RU" sz="2400" b="1" dirty="0"/>
              <a:t> электрон </a:t>
            </a:r>
            <a:r>
              <a:rPr lang="ru-RU" sz="2400" b="1" dirty="0" err="1"/>
              <a:t>тасымалдау</a:t>
            </a:r>
            <a:r>
              <a:rPr lang="ru-RU" sz="2400" b="1" dirty="0"/>
              <a:t> </a:t>
            </a:r>
            <a:r>
              <a:rPr lang="ru-RU" sz="2400" b="1" dirty="0" err="1"/>
              <a:t>процесін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экзергоникалық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АТФ </a:t>
            </a:r>
            <a:r>
              <a:rPr lang="ru-RU" sz="2400" b="1" dirty="0" err="1">
                <a:solidFill>
                  <a:srgbClr val="FF0000"/>
                </a:solidFill>
              </a:rPr>
              <a:t>синтезі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b="1" dirty="0" err="1"/>
              <a:t>қажетті</a:t>
            </a:r>
            <a:r>
              <a:rPr lang="ru-RU" sz="2400" b="1" dirty="0"/>
              <a:t> </a:t>
            </a:r>
            <a:r>
              <a:rPr lang="ru-RU" sz="2400" b="1" dirty="0" err="1"/>
              <a:t>энергияны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b="1" dirty="0"/>
              <a:t>катаболизм </a:t>
            </a:r>
            <a:r>
              <a:rPr lang="ru-RU" sz="2400" b="1" dirty="0" err="1"/>
              <a:t>реакцияларының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негізгі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міндеті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673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79" y="317619"/>
            <a:ext cx="113449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dirty="0" err="1"/>
              <a:t>Мұнда</a:t>
            </a:r>
            <a:r>
              <a:rPr lang="ru-RU" sz="2400" dirty="0"/>
              <a:t> </a:t>
            </a:r>
            <a:r>
              <a:rPr lang="ru-RU" sz="2400" dirty="0" err="1"/>
              <a:t>қарастырылатын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бес </a:t>
            </a:r>
            <a:r>
              <a:rPr lang="ru-RU" sz="2400" b="1" dirty="0" err="1">
                <a:solidFill>
                  <a:srgbClr val="FF0000"/>
                </a:solidFill>
              </a:rPr>
              <a:t>типтегі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көптеген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реакциялар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кофермент </a:t>
            </a:r>
            <a:r>
              <a:rPr lang="ru-RU" sz="2400" b="1" dirty="0" err="1"/>
              <a:t>немесе</a:t>
            </a:r>
            <a:r>
              <a:rPr lang="ru-RU" sz="2400" b="1" dirty="0"/>
              <a:t> металл </a:t>
            </a:r>
            <a:r>
              <a:rPr lang="ru-RU" sz="2400" b="1" dirty="0" err="1"/>
              <a:t>иондары</a:t>
            </a:r>
            <a:r>
              <a:rPr lang="ru-RU" sz="2400" b="1" dirty="0"/>
              <a:t> </a:t>
            </a:r>
            <a:r>
              <a:rPr lang="ru-RU" sz="2400" b="1" dirty="0" err="1"/>
              <a:t>түріндегі</a:t>
            </a:r>
            <a:r>
              <a:rPr lang="ru-RU" sz="2400" b="1" dirty="0"/>
              <a:t> </a:t>
            </a:r>
            <a:r>
              <a:rPr lang="ru-RU" sz="2400" b="1" dirty="0" err="1"/>
              <a:t>кофакторлардың</a:t>
            </a:r>
            <a:r>
              <a:rPr lang="ru-RU" sz="2400" dirty="0"/>
              <a:t> </a:t>
            </a:r>
            <a:r>
              <a:rPr lang="ru-RU" sz="2400" dirty="0" err="1"/>
              <a:t>қатысуымен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 (</a:t>
            </a:r>
            <a:r>
              <a:rPr lang="ru-RU" sz="2400" dirty="0" err="1"/>
              <a:t>мысалы</a:t>
            </a:r>
            <a:r>
              <a:rPr lang="ru-RU" sz="2400" dirty="0"/>
              <a:t>, В12 </a:t>
            </a:r>
            <a:r>
              <a:rPr lang="ru-RU" sz="2400" dirty="0" err="1"/>
              <a:t>витамині</a:t>
            </a:r>
            <a:r>
              <a:rPr lang="ru-RU" sz="2400" dirty="0"/>
              <a:t>, </a:t>
            </a:r>
            <a:r>
              <a:rPr lang="en-US" sz="2400" dirty="0"/>
              <a:t>S-</a:t>
            </a:r>
            <a:r>
              <a:rPr lang="ru-RU" sz="2400" dirty="0" err="1"/>
              <a:t>аденозилметионин</a:t>
            </a:r>
            <a:r>
              <a:rPr lang="ru-RU" sz="2400" dirty="0"/>
              <a:t>, </a:t>
            </a:r>
            <a:r>
              <a:rPr lang="ru-RU" sz="2400" dirty="0" err="1"/>
              <a:t>фолат</a:t>
            </a:r>
            <a:r>
              <a:rPr lang="ru-RU" sz="2400" dirty="0"/>
              <a:t> , </a:t>
            </a:r>
            <a:r>
              <a:rPr lang="ru-RU" sz="2400" dirty="0" err="1"/>
              <a:t>никотинамид</a:t>
            </a:r>
            <a:r>
              <a:rPr lang="ru-RU" sz="2400" dirty="0"/>
              <a:t>, </a:t>
            </a:r>
            <a:r>
              <a:rPr lang="ru-RU" sz="2400" dirty="0" err="1"/>
              <a:t>темір</a:t>
            </a:r>
            <a:r>
              <a:rPr lang="ru-RU" sz="2400" dirty="0"/>
              <a:t>).</a:t>
            </a:r>
          </a:p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Кофакторлар</a:t>
            </a:r>
            <a:r>
              <a:rPr lang="ru-RU" sz="2400" dirty="0"/>
              <a:t> </a:t>
            </a:r>
            <a:r>
              <a:rPr lang="ru-RU" sz="2400" dirty="0" err="1"/>
              <a:t>ферменттермен</a:t>
            </a:r>
            <a:r>
              <a:rPr lang="ru-RU" sz="2400" dirty="0"/>
              <a:t> (</a:t>
            </a:r>
            <a:r>
              <a:rPr lang="ru-RU" sz="2400" dirty="0" err="1"/>
              <a:t>қайтымды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дерлік</a:t>
            </a:r>
            <a:r>
              <a:rPr lang="ru-RU" sz="2400" dirty="0"/>
              <a:t> </a:t>
            </a:r>
            <a:r>
              <a:rPr lang="ru-RU" sz="2400" dirty="0" err="1"/>
              <a:t>қайтымсыз</a:t>
            </a:r>
            <a:r>
              <a:rPr lang="ru-RU" sz="2400" dirty="0"/>
              <a:t>) </a:t>
            </a:r>
            <a:r>
              <a:rPr lang="ru-RU" sz="2400" dirty="0" err="1"/>
              <a:t>байланысады</a:t>
            </a:r>
            <a:r>
              <a:rPr lang="ru-RU" sz="2400" dirty="0"/>
              <a:t>, </a:t>
            </a:r>
            <a:r>
              <a:rPr lang="ru-RU" sz="2400" dirty="0" err="1"/>
              <a:t>соның</a:t>
            </a:r>
            <a:r>
              <a:rPr lang="ru-RU" sz="2400" dirty="0"/>
              <a:t> </a:t>
            </a:r>
            <a:r>
              <a:rPr lang="ru-RU" sz="2400" dirty="0" err="1"/>
              <a:t>арқасында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b="1" dirty="0" err="1"/>
              <a:t>химиялық</a:t>
            </a:r>
            <a:r>
              <a:rPr lang="ru-RU" sz="2400" b="1" dirty="0"/>
              <a:t> </a:t>
            </a:r>
            <a:r>
              <a:rPr lang="ru-RU" sz="2400" b="1" dirty="0" err="1"/>
              <a:t>өзгерістердің</a:t>
            </a:r>
            <a:r>
              <a:rPr lang="ru-RU" sz="2400" b="1" dirty="0"/>
              <a:t> </a:t>
            </a:r>
            <a:r>
              <a:rPr lang="ru-RU" sz="2400" b="1" dirty="0" err="1"/>
              <a:t>катализі</a:t>
            </a:r>
            <a:r>
              <a:rPr lang="ru-RU" sz="2400" b="1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асырылады</a:t>
            </a:r>
            <a:r>
              <a:rPr lang="ru-RU" sz="2400" dirty="0"/>
              <a:t>. </a:t>
            </a:r>
          </a:p>
          <a:p>
            <a:pPr indent="542925" algn="just"/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кофакторлар</a:t>
            </a:r>
            <a:r>
              <a:rPr lang="ru-RU" sz="2400" dirty="0"/>
              <a:t> </a:t>
            </a:r>
            <a:r>
              <a:rPr lang="ru-RU" sz="2400" b="1" dirty="0" err="1"/>
              <a:t>өзара</a:t>
            </a:r>
            <a:r>
              <a:rPr lang="ru-RU" sz="2400" b="1" dirty="0"/>
              <a:t> </a:t>
            </a:r>
            <a:r>
              <a:rPr lang="ru-RU" sz="2400" b="1" dirty="0" err="1"/>
              <a:t>жақын</a:t>
            </a:r>
            <a:r>
              <a:rPr lang="ru-RU" sz="2400" b="1" dirty="0"/>
              <a:t> </a:t>
            </a:r>
            <a:r>
              <a:rPr lang="ru-RU" sz="2400" b="1" dirty="0" err="1"/>
              <a:t>байланысты</a:t>
            </a:r>
            <a:r>
              <a:rPr lang="ru-RU" sz="2400" b="1" dirty="0"/>
              <a:t> </a:t>
            </a:r>
            <a:r>
              <a:rPr lang="ru-RU" sz="2400" b="1" dirty="0" err="1"/>
              <a:t>реакциялардың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белгілі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бір</a:t>
            </a:r>
            <a:r>
              <a:rPr lang="ru-RU" sz="2400" b="1" dirty="0">
                <a:solidFill>
                  <a:srgbClr val="FF0000"/>
                </a:solidFill>
              </a:rPr>
              <a:t> тар </a:t>
            </a:r>
            <a:r>
              <a:rPr lang="ru-RU" sz="2400" b="1" dirty="0" err="1">
                <a:solidFill>
                  <a:srgbClr val="FF0000"/>
                </a:solidFill>
              </a:rPr>
              <a:t>тобына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қатысады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93" y="1104180"/>
            <a:ext cx="6495044" cy="4210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802" y="1316644"/>
            <a:ext cx="53224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 13-9. </a:t>
            </a:r>
            <a:r>
              <a:rPr lang="ru-RU" sz="2400" b="1" dirty="0" err="1">
                <a:solidFill>
                  <a:srgbClr val="FF0000"/>
                </a:solidFill>
              </a:rPr>
              <a:t>Биомолекулалардағы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көміртектің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тотығу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күйлері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indent="534988" algn="just"/>
            <a:r>
              <a:rPr lang="ru-RU" sz="2400" dirty="0" err="1"/>
              <a:t>Бірқатар</a:t>
            </a:r>
            <a:r>
              <a:rPr lang="ru-RU" sz="2400" dirty="0"/>
              <a:t> </a:t>
            </a:r>
            <a:r>
              <a:rPr lang="ru-RU" sz="2400" dirty="0" err="1"/>
              <a:t>органикалық</a:t>
            </a:r>
            <a:r>
              <a:rPr lang="ru-RU" sz="2400" dirty="0"/>
              <a:t> </a:t>
            </a:r>
            <a:r>
              <a:rPr lang="ru-RU" sz="2400" dirty="0" err="1"/>
              <a:t>қосылыстар</a:t>
            </a:r>
            <a:r>
              <a:rPr lang="ru-RU" sz="2400" dirty="0"/>
              <a:t>,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әрқайсысын</a:t>
            </a:r>
            <a:r>
              <a:rPr lang="ru-RU" sz="2400" dirty="0"/>
              <a:t> </a:t>
            </a:r>
            <a:r>
              <a:rPr lang="ru-RU" sz="2400" dirty="0" err="1"/>
              <a:t>прекурсорлық</a:t>
            </a:r>
            <a:r>
              <a:rPr lang="ru-RU" sz="2400" dirty="0"/>
              <a:t> </a:t>
            </a:r>
            <a:r>
              <a:rPr lang="ru-RU" sz="2400" dirty="0" err="1"/>
              <a:t>қосылыста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көміртегі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атомын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қызыл</a:t>
            </a:r>
            <a:r>
              <a:rPr lang="ru-RU" sz="2400" dirty="0"/>
              <a:t> </a:t>
            </a:r>
            <a:r>
              <a:rPr lang="ru-RU" sz="2400" dirty="0" err="1"/>
              <a:t>түспен</a:t>
            </a:r>
            <a:r>
              <a:rPr lang="ru-RU" sz="2400" dirty="0"/>
              <a:t> </a:t>
            </a:r>
            <a:r>
              <a:rPr lang="ru-RU" sz="2400" dirty="0" err="1"/>
              <a:t>белгіленген</a:t>
            </a:r>
            <a:r>
              <a:rPr lang="ru-RU" sz="2400" dirty="0"/>
              <a:t>) </a:t>
            </a:r>
            <a:r>
              <a:rPr lang="ru-RU" sz="2400" b="1" dirty="0" err="1"/>
              <a:t>тотықтыру</a:t>
            </a:r>
            <a:r>
              <a:rPr lang="ru-RU" sz="2400" b="1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алуға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</a:p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Көмірқышқыл</a:t>
            </a:r>
            <a:r>
              <a:rPr lang="ru-RU" sz="2400" b="1" dirty="0">
                <a:solidFill>
                  <a:srgbClr val="FF0000"/>
                </a:solidFill>
              </a:rPr>
              <a:t> газы </a:t>
            </a:r>
            <a:r>
              <a:rPr lang="ru-RU" sz="2400" dirty="0"/>
              <a:t>- </a:t>
            </a:r>
            <a:r>
              <a:rPr lang="ru-RU" sz="2400" dirty="0" err="1"/>
              <a:t>тірі</a:t>
            </a:r>
            <a:r>
              <a:rPr lang="ru-RU" sz="2400" dirty="0"/>
              <a:t> </a:t>
            </a:r>
            <a:r>
              <a:rPr lang="ru-RU" sz="2400" dirty="0" err="1"/>
              <a:t>жүйелерде</a:t>
            </a:r>
            <a:r>
              <a:rPr lang="ru-RU" sz="2400" dirty="0"/>
              <a:t> </a:t>
            </a:r>
            <a:r>
              <a:rPr lang="ru-RU" sz="2400" dirty="0" err="1"/>
              <a:t>кездесетін</a:t>
            </a:r>
            <a:r>
              <a:rPr lang="ru-RU" sz="2400" dirty="0"/>
              <a:t> </a:t>
            </a:r>
            <a:r>
              <a:rPr lang="ru-RU" sz="2400" b="1" dirty="0" err="1"/>
              <a:t>көміртегінің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тотыққан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түрі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606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65" y="301925"/>
            <a:ext cx="7781521" cy="2816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322" y="3118094"/>
            <a:ext cx="11326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 13-10. </a:t>
            </a:r>
            <a:r>
              <a:rPr lang="ru-RU" sz="2400" b="1" dirty="0" err="1">
                <a:solidFill>
                  <a:srgbClr val="FF0000"/>
                </a:solidFill>
              </a:rPr>
              <a:t>Тотығу-тотықсыздану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реакциясы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indent="534988" algn="just"/>
            <a:r>
              <a:rPr lang="ru-RU" sz="2400" dirty="0" err="1"/>
              <a:t>Лактаттың</a:t>
            </a:r>
            <a:r>
              <a:rPr lang="ru-RU" sz="2400" dirty="0"/>
              <a:t> </a:t>
            </a:r>
            <a:r>
              <a:rPr lang="ru-RU" sz="2400" dirty="0" err="1"/>
              <a:t>пируватқа</a:t>
            </a:r>
            <a:r>
              <a:rPr lang="ru-RU" sz="2400" dirty="0"/>
              <a:t> </a:t>
            </a:r>
            <a:r>
              <a:rPr lang="ru-RU" sz="2400" dirty="0" err="1"/>
              <a:t>тотығу</a:t>
            </a:r>
            <a:r>
              <a:rPr lang="ru-RU" sz="2400" dirty="0"/>
              <a:t> </a:t>
            </a:r>
            <a:r>
              <a:rPr lang="ru-RU" sz="2400" dirty="0" err="1"/>
              <a:t>реакциясы</a:t>
            </a:r>
            <a:r>
              <a:rPr lang="ru-RU" sz="2400" dirty="0"/>
              <a:t> </a:t>
            </a:r>
            <a:r>
              <a:rPr lang="ru-RU" sz="2400" dirty="0" err="1"/>
              <a:t>көрсетілген</a:t>
            </a:r>
            <a:r>
              <a:rPr lang="ru-RU" sz="2400" dirty="0"/>
              <a:t>. </a:t>
            </a:r>
            <a:r>
              <a:rPr lang="ru-RU" sz="2400" dirty="0" err="1"/>
              <a:t>Дегидрлеу</a:t>
            </a:r>
            <a:r>
              <a:rPr lang="ru-RU" sz="2400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 – </a:t>
            </a:r>
            <a:r>
              <a:rPr lang="ru-RU" sz="2400" dirty="0" err="1"/>
              <a:t>пируваттың</a:t>
            </a:r>
            <a:r>
              <a:rPr lang="ru-RU" sz="2400" dirty="0"/>
              <a:t> (</a:t>
            </a:r>
            <a:r>
              <a:rPr lang="ru-RU" sz="2400" dirty="0" err="1"/>
              <a:t>кетонның</a:t>
            </a:r>
            <a:r>
              <a:rPr lang="ru-RU" sz="2400" dirty="0"/>
              <a:t>) </a:t>
            </a:r>
            <a:r>
              <a:rPr lang="ru-RU" sz="2400" dirty="0" err="1"/>
              <a:t>түзілуімен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лактаттың</a:t>
            </a:r>
            <a:r>
              <a:rPr lang="ru-RU" sz="2400" b="1" dirty="0">
                <a:solidFill>
                  <a:srgbClr val="FF0000"/>
                </a:solidFill>
              </a:rPr>
              <a:t> С-2 </a:t>
            </a:r>
            <a:r>
              <a:rPr lang="ru-RU" sz="2400" b="1" dirty="0" err="1">
                <a:solidFill>
                  <a:srgbClr val="FF0000"/>
                </a:solidFill>
              </a:rPr>
              <a:t>атомынан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сутегінің</a:t>
            </a:r>
            <a:r>
              <a:rPr lang="ru-RU" sz="2400" b="1" dirty="0"/>
              <a:t> </a:t>
            </a:r>
            <a:r>
              <a:rPr lang="ru-RU" sz="2400" b="1" dirty="0" err="1"/>
              <a:t>екі</a:t>
            </a:r>
            <a:r>
              <a:rPr lang="ru-RU" sz="2400" b="1" dirty="0"/>
              <a:t> </a:t>
            </a:r>
            <a:r>
              <a:rPr lang="ru-RU" sz="2400" b="1" dirty="0" err="1"/>
              <a:t>электронының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екі</a:t>
            </a:r>
            <a:r>
              <a:rPr lang="ru-RU" sz="2400" b="1" dirty="0"/>
              <a:t> </a:t>
            </a:r>
            <a:r>
              <a:rPr lang="ru-RU" sz="2400" b="1" dirty="0" err="1"/>
              <a:t>ионының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сутегі</a:t>
            </a:r>
            <a:r>
              <a:rPr lang="ru-RU" sz="2400" dirty="0"/>
              <a:t> </a:t>
            </a:r>
            <a:r>
              <a:rPr lang="ru-RU" sz="2400" dirty="0" err="1"/>
              <a:t>атомының</a:t>
            </a:r>
            <a:r>
              <a:rPr lang="ru-RU" sz="2400" dirty="0"/>
              <a:t> </a:t>
            </a:r>
            <a:r>
              <a:rPr lang="ru-RU" sz="2400" dirty="0" err="1"/>
              <a:t>жойылуына</a:t>
            </a:r>
            <a:r>
              <a:rPr lang="ru-RU" sz="2400" dirty="0"/>
              <a:t> </a:t>
            </a:r>
            <a:r>
              <a:rPr lang="ru-RU" sz="2400" dirty="0" err="1"/>
              <a:t>тең</a:t>
            </a:r>
            <a:r>
              <a:rPr lang="ru-RU" sz="2400" dirty="0"/>
              <a:t>) </a:t>
            </a:r>
            <a:r>
              <a:rPr lang="ru-RU" sz="2400" b="1" dirty="0" err="1"/>
              <a:t>жойылуы</a:t>
            </a:r>
            <a:r>
              <a:rPr lang="ru-RU" sz="2400" b="1" dirty="0"/>
              <a:t>.</a:t>
            </a:r>
            <a:r>
              <a:rPr lang="ru-RU" sz="2400" dirty="0"/>
              <a:t> </a:t>
            </a:r>
          </a:p>
          <a:p>
            <a:pPr indent="534988" algn="just"/>
            <a:r>
              <a:rPr lang="ru-RU" sz="2400" dirty="0" err="1"/>
              <a:t>Жасушаларда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реакция </a:t>
            </a:r>
            <a:r>
              <a:rPr lang="ru-RU" sz="2400" dirty="0" err="1"/>
              <a:t>лактатдегидрогеназа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катализденеді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электрондар</a:t>
            </a:r>
            <a:r>
              <a:rPr lang="ru-RU" sz="2400" dirty="0"/>
              <a:t> </a:t>
            </a:r>
            <a:r>
              <a:rPr lang="ru-RU" sz="2400" dirty="0" err="1"/>
              <a:t>никотинамид</a:t>
            </a:r>
            <a:r>
              <a:rPr lang="ru-RU" sz="2400" dirty="0"/>
              <a:t> </a:t>
            </a:r>
            <a:r>
              <a:rPr lang="ru-RU" sz="2400" dirty="0" err="1"/>
              <a:t>адениндинуклеотидінің</a:t>
            </a:r>
            <a:r>
              <a:rPr lang="ru-RU" sz="2400" dirty="0"/>
              <a:t> (</a:t>
            </a:r>
            <a:r>
              <a:rPr lang="en-US" sz="2400" dirty="0"/>
              <a:t>NAD) </a:t>
            </a:r>
            <a:r>
              <a:rPr lang="ru-RU" sz="2400" dirty="0" err="1"/>
              <a:t>кофакторына</a:t>
            </a:r>
            <a:r>
              <a:rPr lang="ru-RU" sz="2400" dirty="0"/>
              <a:t> </a:t>
            </a:r>
            <a:r>
              <a:rPr lang="ru-RU" sz="2400" dirty="0" err="1"/>
              <a:t>ауысады</a:t>
            </a:r>
            <a:r>
              <a:rPr lang="ru-RU" sz="2400" dirty="0"/>
              <a:t>. </a:t>
            </a:r>
            <a:r>
              <a:rPr lang="ru-RU" sz="2400" b="1" dirty="0">
                <a:solidFill>
                  <a:srgbClr val="FF0000"/>
                </a:solidFill>
              </a:rPr>
              <a:t>Реакция </a:t>
            </a:r>
            <a:r>
              <a:rPr lang="ru-RU" sz="2400" b="1" dirty="0" err="1">
                <a:solidFill>
                  <a:srgbClr val="FF0000"/>
                </a:solidFill>
              </a:rPr>
              <a:t>қайтымды</a:t>
            </a:r>
            <a:r>
              <a:rPr lang="ru-RU" sz="2400" dirty="0"/>
              <a:t>; </a:t>
            </a:r>
            <a:r>
              <a:rPr lang="ru-RU" sz="2400" dirty="0" err="1"/>
              <a:t>пируват</a:t>
            </a:r>
            <a:r>
              <a:rPr lang="ru-RU" sz="2400" dirty="0"/>
              <a:t> </a:t>
            </a:r>
            <a:r>
              <a:rPr lang="ru-RU" sz="2400" dirty="0" err="1"/>
              <a:t>кофактордың</a:t>
            </a:r>
            <a:r>
              <a:rPr lang="ru-RU" sz="2400" dirty="0"/>
              <a:t> </a:t>
            </a:r>
            <a:r>
              <a:rPr lang="ru-RU" sz="2400" dirty="0" err="1"/>
              <a:t>электрондары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тотықсыздануы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041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693" y="208356"/>
            <a:ext cx="11352363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300" b="1" dirty="0" err="1">
                <a:solidFill>
                  <a:srgbClr val="FF0000"/>
                </a:solidFill>
              </a:rPr>
              <a:t>Биохимиялық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және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химиялық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теңдеулер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мүлдем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бірдей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емес</a:t>
            </a:r>
            <a:r>
              <a:rPr lang="ru-RU" sz="2300" b="1" dirty="0">
                <a:solidFill>
                  <a:srgbClr val="FF0000"/>
                </a:solidFill>
              </a:rPr>
              <a:t>.</a:t>
            </a:r>
          </a:p>
          <a:p>
            <a:pPr indent="534988" algn="just"/>
            <a:r>
              <a:rPr lang="ru-RU" sz="2300" dirty="0" err="1"/>
              <a:t>Биохимиктер</a:t>
            </a:r>
            <a:r>
              <a:rPr lang="ru-RU" sz="2300" dirty="0"/>
              <a:t> </a:t>
            </a:r>
            <a:r>
              <a:rPr lang="ru-RU" sz="2300" dirty="0" err="1"/>
              <a:t>метаболикалық</a:t>
            </a:r>
            <a:r>
              <a:rPr lang="ru-RU" sz="2300" dirty="0"/>
              <a:t> </a:t>
            </a:r>
            <a:r>
              <a:rPr lang="ru-RU" sz="2300" dirty="0" err="1"/>
              <a:t>реакцияларды</a:t>
            </a:r>
            <a:r>
              <a:rPr lang="ru-RU" sz="2300" dirty="0"/>
              <a:t> </a:t>
            </a:r>
            <a:r>
              <a:rPr lang="ru-RU" sz="2300" dirty="0" err="1"/>
              <a:t>жеңілдетілген</a:t>
            </a:r>
            <a:r>
              <a:rPr lang="ru-RU" sz="2300" dirty="0"/>
              <a:t> </a:t>
            </a:r>
            <a:r>
              <a:rPr lang="ru-RU" sz="2300" dirty="0" err="1"/>
              <a:t>схемаларды</a:t>
            </a:r>
            <a:r>
              <a:rPr lang="ru-RU" sz="2300" dirty="0"/>
              <a:t> </a:t>
            </a:r>
            <a:r>
              <a:rPr lang="ru-RU" sz="2300" dirty="0" err="1"/>
              <a:t>қолдана</a:t>
            </a:r>
            <a:r>
              <a:rPr lang="ru-RU" sz="2300" dirty="0"/>
              <a:t> </a:t>
            </a:r>
            <a:r>
              <a:rPr lang="ru-RU" sz="2300" dirty="0" err="1"/>
              <a:t>отырып</a:t>
            </a:r>
            <a:r>
              <a:rPr lang="ru-RU" sz="2300" dirty="0"/>
              <a:t> </a:t>
            </a:r>
            <a:r>
              <a:rPr lang="ru-RU" sz="2300" dirty="0" err="1"/>
              <a:t>жазады</a:t>
            </a:r>
            <a:r>
              <a:rPr lang="ru-RU" sz="2300" dirty="0"/>
              <a:t>, 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әсіресе</a:t>
            </a:r>
            <a:r>
              <a:rPr lang="ru-RU" sz="2300" dirty="0"/>
              <a:t>, </a:t>
            </a:r>
            <a:r>
              <a:rPr lang="ru-RU" sz="2300" dirty="0" err="1"/>
              <a:t>мысалы</a:t>
            </a:r>
            <a:r>
              <a:rPr lang="ru-RU" sz="2300" dirty="0"/>
              <a:t>, </a:t>
            </a:r>
            <a:r>
              <a:rPr lang="ru-RU" sz="2300" b="1" dirty="0">
                <a:solidFill>
                  <a:srgbClr val="FF0000"/>
                </a:solidFill>
              </a:rPr>
              <a:t>АТФ </a:t>
            </a:r>
            <a:r>
              <a:rPr lang="ru-RU" sz="2300" b="1" dirty="0" err="1">
                <a:solidFill>
                  <a:srgbClr val="FF0000"/>
                </a:solidFill>
              </a:rPr>
              <a:t>қатысуымен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болатын</a:t>
            </a:r>
            <a:r>
              <a:rPr lang="ru-RU" sz="2300" dirty="0"/>
              <a:t> </a:t>
            </a:r>
            <a:r>
              <a:rPr lang="ru-RU" sz="2300" dirty="0" err="1"/>
              <a:t>реакциялар</a:t>
            </a:r>
            <a:r>
              <a:rPr lang="ru-RU" sz="2300" dirty="0"/>
              <a:t> </a:t>
            </a:r>
            <a:r>
              <a:rPr lang="ru-RU" sz="2300" dirty="0" err="1"/>
              <a:t>жағдайында</a:t>
            </a:r>
            <a:r>
              <a:rPr lang="ru-RU" sz="2300" dirty="0"/>
              <a:t> </a:t>
            </a:r>
            <a:r>
              <a:rPr lang="ru-RU" sz="2300" dirty="0" err="1"/>
              <a:t>байқалады</a:t>
            </a:r>
            <a:r>
              <a:rPr lang="ru-RU" sz="2300" dirty="0"/>
              <a:t>. </a:t>
            </a:r>
          </a:p>
          <a:p>
            <a:pPr indent="534988" algn="just"/>
            <a:r>
              <a:rPr lang="ru-RU" sz="2300" b="1" dirty="0" err="1">
                <a:solidFill>
                  <a:srgbClr val="FF0000"/>
                </a:solidFill>
              </a:rPr>
              <a:t>Фосфорланған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қосылыстар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ионданудың</a:t>
            </a:r>
            <a:r>
              <a:rPr lang="ru-RU" sz="2300" dirty="0"/>
              <a:t> </a:t>
            </a:r>
            <a:r>
              <a:rPr lang="ru-RU" sz="2300" dirty="0" err="1"/>
              <a:t>бірнеше</a:t>
            </a:r>
            <a:r>
              <a:rPr lang="ru-RU" sz="2300" dirty="0"/>
              <a:t> </a:t>
            </a:r>
            <a:r>
              <a:rPr lang="ru-RU" sz="2300" dirty="0" err="1"/>
              <a:t>күйінде</a:t>
            </a:r>
            <a:r>
              <a:rPr lang="ru-RU" sz="2300" dirty="0"/>
              <a:t> </a:t>
            </a:r>
            <a:r>
              <a:rPr lang="ru-RU" sz="2300" dirty="0" err="1"/>
              <a:t>болуы</a:t>
            </a:r>
            <a:r>
              <a:rPr lang="ru-RU" sz="2300" dirty="0"/>
              <a:t> </a:t>
            </a:r>
            <a:r>
              <a:rPr lang="ru-RU" sz="2300" dirty="0" err="1"/>
              <a:t>мүмкін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dirty="0" err="1"/>
              <a:t>жоғарыда</a:t>
            </a:r>
            <a:r>
              <a:rPr lang="ru-RU" sz="2300" dirty="0"/>
              <a:t> </a:t>
            </a:r>
            <a:r>
              <a:rPr lang="ru-RU" sz="2300" dirty="0" err="1"/>
              <a:t>қарастырғанымыздай</a:t>
            </a:r>
            <a:r>
              <a:rPr lang="ru-RU" sz="2300" dirty="0"/>
              <a:t>, магний </a:t>
            </a:r>
            <a:r>
              <a:rPr lang="ru-RU" sz="2300" dirty="0" err="1"/>
              <a:t>иондарын</a:t>
            </a:r>
            <a:r>
              <a:rPr lang="ru-RU" sz="2300" dirty="0"/>
              <a:t> </a:t>
            </a:r>
            <a:r>
              <a:rPr lang="ru-RU" sz="2300" dirty="0" err="1"/>
              <a:t>байланыстырады</a:t>
            </a:r>
            <a:r>
              <a:rPr lang="ru-RU" sz="2300" dirty="0"/>
              <a:t>. </a:t>
            </a:r>
          </a:p>
          <a:p>
            <a:pPr indent="534988" algn="just"/>
            <a:r>
              <a:rPr lang="ru-RU" sz="2300" dirty="0" err="1"/>
              <a:t>Мысалы</a:t>
            </a:r>
            <a:r>
              <a:rPr lang="ru-RU" sz="2300" dirty="0"/>
              <a:t>, рН 7,0 </a:t>
            </a:r>
            <a:r>
              <a:rPr lang="ru-RU" sz="2300" dirty="0" err="1"/>
              <a:t>және</a:t>
            </a:r>
            <a:r>
              <a:rPr lang="ru-RU" sz="2300" dirty="0"/>
              <a:t> Mg</a:t>
            </a:r>
            <a:r>
              <a:rPr lang="ru-RU" sz="2300" baseline="30000" dirty="0"/>
              <a:t>2+</a:t>
            </a:r>
            <a:r>
              <a:rPr lang="en-US" sz="2300" dirty="0"/>
              <a:t> </a:t>
            </a:r>
            <a:r>
              <a:rPr lang="ru-RU" sz="2300" dirty="0" err="1"/>
              <a:t>концентрациясы</a:t>
            </a:r>
            <a:r>
              <a:rPr lang="ru-RU" sz="2300" dirty="0"/>
              <a:t> 2 </a:t>
            </a:r>
            <a:r>
              <a:rPr lang="ru-RU" sz="2300" dirty="0" err="1"/>
              <a:t>мМ</a:t>
            </a:r>
            <a:r>
              <a:rPr lang="ru-RU" sz="2300" dirty="0"/>
              <a:t> </a:t>
            </a:r>
            <a:r>
              <a:rPr lang="ru-RU" sz="2300" dirty="0" err="1"/>
              <a:t>болғанда</a:t>
            </a:r>
            <a:r>
              <a:rPr lang="ru-RU" sz="2300" dirty="0"/>
              <a:t>, </a:t>
            </a:r>
          </a:p>
          <a:p>
            <a:pPr indent="534988" algn="just"/>
            <a:r>
              <a:rPr lang="ru-RU" sz="2300" dirty="0"/>
              <a:t>ATP </a:t>
            </a:r>
            <a:r>
              <a:rPr lang="kk-KZ" sz="2300" dirty="0"/>
              <a:t>– </a:t>
            </a:r>
            <a:r>
              <a:rPr lang="ru-RU" sz="2300" dirty="0"/>
              <a:t>АТР</a:t>
            </a:r>
            <a:r>
              <a:rPr lang="ru-RU" sz="2300" baseline="30000" dirty="0"/>
              <a:t>4–</a:t>
            </a:r>
            <a:r>
              <a:rPr lang="ru-RU" sz="2300" dirty="0"/>
              <a:t> , НАТР</a:t>
            </a:r>
            <a:r>
              <a:rPr lang="ru-RU" sz="2300" baseline="30000" dirty="0"/>
              <a:t>3– </a:t>
            </a:r>
            <a:r>
              <a:rPr lang="ru-RU" sz="2300" dirty="0"/>
              <a:t>, Н</a:t>
            </a:r>
            <a:r>
              <a:rPr lang="ru-RU" sz="2300" baseline="-25000" dirty="0"/>
              <a:t>2</a:t>
            </a:r>
            <a:r>
              <a:rPr lang="ru-RU" sz="2300" dirty="0"/>
              <a:t>АТР</a:t>
            </a:r>
            <a:r>
              <a:rPr lang="ru-RU" sz="2300" baseline="30000" dirty="0"/>
              <a:t>2– </a:t>
            </a:r>
            <a:r>
              <a:rPr lang="ru-RU" sz="2300" dirty="0"/>
              <a:t>, </a:t>
            </a:r>
            <a:r>
              <a:rPr lang="ru-RU" sz="2300" dirty="0" err="1"/>
              <a:t>MgHАТР</a:t>
            </a:r>
            <a:r>
              <a:rPr lang="ru-RU" sz="2300" baseline="30000" dirty="0"/>
              <a:t>–</a:t>
            </a:r>
            <a:r>
              <a:rPr lang="ru-RU" sz="2300" dirty="0"/>
              <a:t> , </a:t>
            </a:r>
            <a:r>
              <a:rPr lang="en-US" sz="2300" dirty="0" err="1"/>
              <a:t>MgH</a:t>
            </a:r>
            <a:r>
              <a:rPr lang="ru-RU" sz="2300" dirty="0"/>
              <a:t>АТР– </a:t>
            </a:r>
            <a:r>
              <a:rPr lang="ru-RU" sz="2300" dirty="0" err="1"/>
              <a:t>және</a:t>
            </a:r>
            <a:r>
              <a:rPr lang="ru-RU" sz="2300" dirty="0"/>
              <a:t> Mg</a:t>
            </a:r>
            <a:r>
              <a:rPr lang="ru-RU" sz="2300" baseline="-25000" dirty="0"/>
              <a:t>2</a:t>
            </a:r>
            <a:r>
              <a:rPr lang="ru-RU" sz="2300" dirty="0"/>
              <a:t>АТР </a:t>
            </a:r>
            <a:r>
              <a:rPr lang="ru-RU" sz="2300" dirty="0" err="1"/>
              <a:t>түрінде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. </a:t>
            </a:r>
          </a:p>
          <a:p>
            <a:pPr indent="534988" algn="just"/>
            <a:r>
              <a:rPr lang="ru-RU" sz="2300" dirty="0" err="1"/>
              <a:t>Алайда</a:t>
            </a:r>
            <a:r>
              <a:rPr lang="ru-RU" sz="2300" dirty="0"/>
              <a:t>, АТФ-</a:t>
            </a:r>
            <a:r>
              <a:rPr lang="ru-RU" sz="2300" dirty="0" err="1"/>
              <a:t>ның</a:t>
            </a:r>
            <a:r>
              <a:rPr lang="ru-RU" sz="2300" dirty="0"/>
              <a:t> </a:t>
            </a:r>
            <a:r>
              <a:rPr lang="ru-RU" sz="2300" dirty="0" err="1"/>
              <a:t>биологиялық</a:t>
            </a:r>
            <a:r>
              <a:rPr lang="ru-RU" sz="2300" dirty="0"/>
              <a:t> </a:t>
            </a:r>
            <a:r>
              <a:rPr lang="ru-RU" sz="2300" dirty="0" err="1"/>
              <a:t>рөлін</a:t>
            </a:r>
            <a:r>
              <a:rPr lang="ru-RU" sz="2300" dirty="0"/>
              <a:t> </a:t>
            </a:r>
            <a:r>
              <a:rPr lang="ru-RU" sz="2300" dirty="0" err="1"/>
              <a:t>талқылағанда</a:t>
            </a:r>
            <a:r>
              <a:rPr lang="ru-RU" sz="2300" dirty="0"/>
              <a:t>, </a:t>
            </a:r>
            <a:r>
              <a:rPr lang="ru-RU" sz="2300" dirty="0" err="1"/>
              <a:t>біз</a:t>
            </a:r>
            <a:r>
              <a:rPr lang="ru-RU" sz="2300" dirty="0"/>
              <a:t> </a:t>
            </a:r>
            <a:r>
              <a:rPr lang="ru-RU" sz="2300" dirty="0" err="1"/>
              <a:t>мұндай</a:t>
            </a:r>
            <a:r>
              <a:rPr lang="ru-RU" sz="2300" dirty="0"/>
              <a:t> </a:t>
            </a:r>
            <a:r>
              <a:rPr lang="ru-RU" sz="2300" dirty="0" err="1"/>
              <a:t>бөлшектерге</a:t>
            </a:r>
            <a:r>
              <a:rPr lang="ru-RU" sz="2300" dirty="0"/>
              <a:t> </a:t>
            </a:r>
            <a:r>
              <a:rPr lang="ru-RU" sz="2300" dirty="0" err="1"/>
              <a:t>әрқашан</a:t>
            </a:r>
            <a:r>
              <a:rPr lang="ru-RU" sz="2300" dirty="0"/>
              <a:t> </a:t>
            </a:r>
            <a:r>
              <a:rPr lang="ru-RU" sz="2300" dirty="0" err="1"/>
              <a:t>қызығушылық</a:t>
            </a:r>
            <a:r>
              <a:rPr lang="ru-RU" sz="2300" dirty="0"/>
              <a:t> </a:t>
            </a:r>
            <a:r>
              <a:rPr lang="ru-RU" sz="2300" dirty="0" err="1"/>
              <a:t>танытпаймыз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</a:t>
            </a:r>
            <a:r>
              <a:rPr lang="ru-RU" sz="2300" dirty="0" err="1"/>
              <a:t>сонымен</a:t>
            </a:r>
            <a:r>
              <a:rPr lang="ru-RU" sz="2300" dirty="0"/>
              <a:t> </a:t>
            </a:r>
            <a:r>
              <a:rPr lang="ru-RU" sz="2300" dirty="0" err="1"/>
              <a:t>бірге</a:t>
            </a:r>
            <a:r>
              <a:rPr lang="ru-RU" sz="2300" dirty="0"/>
              <a:t> АТФ-ты </a:t>
            </a:r>
            <a:r>
              <a:rPr lang="ru-RU" sz="2300" dirty="0" err="1"/>
              <a:t>заттардың</a:t>
            </a:r>
            <a:r>
              <a:rPr lang="ru-RU" sz="2300" dirty="0"/>
              <a:t> </a:t>
            </a:r>
            <a:r>
              <a:rPr lang="ru-RU" sz="2300" dirty="0" err="1"/>
              <a:t>белгілі</a:t>
            </a:r>
            <a:r>
              <a:rPr lang="ru-RU" sz="2300" dirty="0"/>
              <a:t> </a:t>
            </a:r>
            <a:r>
              <a:rPr lang="ru-RU" sz="2300" dirty="0" err="1"/>
              <a:t>бір</a:t>
            </a:r>
            <a:r>
              <a:rPr lang="ru-RU" sz="2300" dirty="0"/>
              <a:t> </a:t>
            </a:r>
            <a:r>
              <a:rPr lang="ru-RU" sz="2300" dirty="0" err="1"/>
              <a:t>жиынтығы</a:t>
            </a:r>
            <a:r>
              <a:rPr lang="ru-RU" sz="2300" dirty="0"/>
              <a:t> </a:t>
            </a:r>
            <a:r>
              <a:rPr lang="ru-RU" sz="2300" dirty="0" err="1"/>
              <a:t>ретінде</a:t>
            </a:r>
            <a:r>
              <a:rPr lang="ru-RU" sz="2300" dirty="0"/>
              <a:t> </a:t>
            </a:r>
            <a:r>
              <a:rPr lang="ru-RU" sz="2300" dirty="0" err="1"/>
              <a:t>қарастырмаймыз</a:t>
            </a:r>
            <a:r>
              <a:rPr lang="ru-RU" sz="2300" dirty="0"/>
              <a:t>. </a:t>
            </a:r>
          </a:p>
          <a:p>
            <a:pPr indent="534988" algn="just"/>
            <a:r>
              <a:rPr lang="ru-RU" sz="2300" dirty="0" err="1"/>
              <a:t>Сондықтан</a:t>
            </a:r>
            <a:r>
              <a:rPr lang="ru-RU" sz="2300" dirty="0"/>
              <a:t> </a:t>
            </a:r>
            <a:r>
              <a:rPr lang="ru-RU" sz="2300" dirty="0" err="1"/>
              <a:t>биохимиктер</a:t>
            </a:r>
            <a:r>
              <a:rPr lang="ru-RU" sz="2300" dirty="0"/>
              <a:t> АТФ </a:t>
            </a:r>
            <a:r>
              <a:rPr lang="ru-RU" sz="2300" dirty="0" err="1"/>
              <a:t>гидролизінің</a:t>
            </a:r>
            <a:r>
              <a:rPr lang="ru-RU" sz="2300" dirty="0"/>
              <a:t> </a:t>
            </a:r>
            <a:r>
              <a:rPr lang="ru-RU" sz="2300" dirty="0" err="1"/>
              <a:t>реакциясын</a:t>
            </a:r>
            <a:r>
              <a:rPr lang="ru-RU" sz="2300" dirty="0"/>
              <a:t> </a:t>
            </a:r>
            <a:r>
              <a:rPr lang="ru-RU" sz="2300" dirty="0" err="1"/>
              <a:t>келесі</a:t>
            </a:r>
            <a:r>
              <a:rPr lang="ru-RU" sz="2300" dirty="0"/>
              <a:t> схема </a:t>
            </a:r>
            <a:r>
              <a:rPr lang="ru-RU" sz="2300" dirty="0" err="1"/>
              <a:t>түрінде</a:t>
            </a:r>
            <a:r>
              <a:rPr lang="ru-RU" sz="2300" dirty="0"/>
              <a:t> </a:t>
            </a:r>
            <a:r>
              <a:rPr lang="ru-RU" sz="2300" dirty="0" err="1"/>
              <a:t>жазады</a:t>
            </a:r>
            <a:r>
              <a:rPr lang="ru-RU" sz="2300" dirty="0"/>
              <a:t>:</a:t>
            </a:r>
          </a:p>
          <a:p>
            <a:pPr indent="534988" algn="just"/>
            <a:endParaRPr lang="kk-KZ" sz="2300" dirty="0"/>
          </a:p>
          <a:p>
            <a:pPr indent="534988" algn="just"/>
            <a:endParaRPr lang="kk-KZ" sz="2300" dirty="0"/>
          </a:p>
          <a:p>
            <a:pPr algn="just"/>
            <a:endParaRPr lang="kk-KZ" sz="1000" dirty="0"/>
          </a:p>
          <a:p>
            <a:pPr algn="just"/>
            <a:r>
              <a:rPr lang="kk-KZ" sz="2300" dirty="0"/>
              <a:t>мұнда шын мәнінде </a:t>
            </a:r>
            <a:r>
              <a:rPr lang="en-US" sz="2300" dirty="0"/>
              <a:t>ATP, ADP </a:t>
            </a:r>
            <a:r>
              <a:rPr lang="kk-KZ" sz="2300" dirty="0"/>
              <a:t>және </a:t>
            </a:r>
            <a:r>
              <a:rPr lang="en-US" sz="2300" dirty="0"/>
              <a:t>Pi </a:t>
            </a:r>
            <a:r>
              <a:rPr lang="kk-KZ" sz="2300" dirty="0"/>
              <a:t>заттардың кейбір қосындылары (қоспасы). Бұл ретте тепе-теңдік тұрақтысы </a:t>
            </a:r>
            <a:r>
              <a:rPr lang="en-US" sz="2300" dirty="0" err="1"/>
              <a:t>K'eq</a:t>
            </a:r>
            <a:r>
              <a:rPr lang="en-US" sz="2300" dirty="0"/>
              <a:t> = [ADP][Pi]/[ATP] </a:t>
            </a:r>
            <a:r>
              <a:rPr lang="kk-KZ" sz="2300" dirty="0"/>
              <a:t>рН-ға және бос </a:t>
            </a:r>
            <a:r>
              <a:rPr lang="ru-RU" sz="2300" dirty="0"/>
              <a:t>Mg</a:t>
            </a:r>
            <a:r>
              <a:rPr lang="ru-RU" sz="2300" baseline="30000" dirty="0"/>
              <a:t>2+</a:t>
            </a:r>
            <a:r>
              <a:rPr lang="en-US" sz="2300" dirty="0"/>
              <a:t> </a:t>
            </a:r>
            <a:r>
              <a:rPr lang="kk-KZ" sz="2300" dirty="0"/>
              <a:t>иондарының концентрациясына байланысты.</a:t>
            </a:r>
            <a:endParaRPr lang="ru-RU" sz="2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162" y="4548006"/>
            <a:ext cx="4496087" cy="7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242" y="263076"/>
            <a:ext cx="113555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dirty="0" err="1"/>
              <a:t>Тірі</a:t>
            </a:r>
            <a:r>
              <a:rPr lang="ru-RU" sz="2800" dirty="0"/>
              <a:t> </a:t>
            </a:r>
            <a:r>
              <a:rPr lang="ru-RU" sz="2800" dirty="0" err="1"/>
              <a:t>жасушалардағы</a:t>
            </a:r>
            <a:r>
              <a:rPr lang="ru-RU" sz="2800" dirty="0"/>
              <a:t> </a:t>
            </a:r>
            <a:r>
              <a:rPr lang="ru-RU" sz="2800" dirty="0" err="1"/>
              <a:t>көптеген</a:t>
            </a:r>
            <a:r>
              <a:rPr lang="ru-RU" sz="2800" dirty="0"/>
              <a:t> </a:t>
            </a:r>
            <a:r>
              <a:rPr lang="ru-RU" sz="2800" dirty="0" err="1"/>
              <a:t>реакцияларды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бес </a:t>
            </a:r>
            <a:r>
              <a:rPr lang="ru-RU" sz="2800" b="1" dirty="0" err="1">
                <a:solidFill>
                  <a:srgbClr val="FF0000"/>
                </a:solidFill>
              </a:rPr>
              <a:t>типке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бөлуге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:</a:t>
            </a:r>
          </a:p>
          <a:p>
            <a:pPr indent="542925" algn="just"/>
            <a:r>
              <a:rPr lang="ru-RU" sz="2800" dirty="0"/>
              <a:t>1) </a:t>
            </a:r>
            <a:r>
              <a:rPr lang="ru-RU" sz="2800" b="1" dirty="0" err="1">
                <a:solidFill>
                  <a:srgbClr val="FF0000"/>
                </a:solidFill>
              </a:rPr>
              <a:t>көміртек-көміртек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байланысының</a:t>
            </a:r>
            <a:r>
              <a:rPr lang="ru-RU" sz="2800" dirty="0"/>
              <a:t> </a:t>
            </a:r>
            <a:r>
              <a:rPr lang="ru-RU" sz="2800" dirty="0" err="1"/>
              <a:t>түзілуімен</a:t>
            </a:r>
            <a:r>
              <a:rPr lang="ru-RU" sz="2800" dirty="0"/>
              <a:t> </a:t>
            </a:r>
            <a:r>
              <a:rPr lang="ru-RU" sz="2800" dirty="0" err="1"/>
              <a:t>немесе</a:t>
            </a:r>
            <a:r>
              <a:rPr lang="ru-RU" sz="2800" dirty="0"/>
              <a:t> </a:t>
            </a:r>
            <a:r>
              <a:rPr lang="ru-RU" sz="2800" dirty="0" err="1"/>
              <a:t>үзілуімен</a:t>
            </a:r>
            <a:r>
              <a:rPr lang="ru-RU" sz="2800" dirty="0"/>
              <a:t> </a:t>
            </a:r>
            <a:r>
              <a:rPr lang="ru-RU" sz="2800" dirty="0" err="1"/>
              <a:t>жүретін</a:t>
            </a:r>
            <a:r>
              <a:rPr lang="ru-RU" sz="2800" dirty="0"/>
              <a:t> </a:t>
            </a:r>
            <a:r>
              <a:rPr lang="ru-RU" sz="2800" dirty="0" err="1"/>
              <a:t>реакциялар</a:t>
            </a:r>
            <a:r>
              <a:rPr lang="ru-RU" sz="2800" dirty="0"/>
              <a:t>;</a:t>
            </a:r>
          </a:p>
          <a:p>
            <a:pPr indent="542925" algn="just"/>
            <a:r>
              <a:rPr lang="ru-RU" sz="2800" dirty="0"/>
              <a:t>2) </a:t>
            </a:r>
            <a:r>
              <a:rPr lang="ru-RU" sz="2800" b="1" dirty="0" err="1">
                <a:solidFill>
                  <a:srgbClr val="FF0000"/>
                </a:solidFill>
              </a:rPr>
              <a:t>молекулаішілік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қайта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құру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изомерлену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және</a:t>
            </a:r>
            <a:r>
              <a:rPr lang="ru-RU" sz="2800" b="1" dirty="0">
                <a:solidFill>
                  <a:srgbClr val="FF0000"/>
                </a:solidFill>
              </a:rPr>
              <a:t> элиминация</a:t>
            </a:r>
            <a:r>
              <a:rPr lang="ru-RU" sz="2800" dirty="0"/>
              <a:t>;</a:t>
            </a:r>
          </a:p>
          <a:p>
            <a:pPr indent="542925" algn="just"/>
            <a:r>
              <a:rPr lang="ru-RU" sz="2800" dirty="0"/>
              <a:t>3) </a:t>
            </a:r>
            <a:r>
              <a:rPr lang="ru-RU" sz="2800" b="1" dirty="0">
                <a:solidFill>
                  <a:srgbClr val="FF0000"/>
                </a:solidFill>
              </a:rPr>
              <a:t>бос </a:t>
            </a:r>
            <a:r>
              <a:rPr lang="ru-RU" sz="2800" b="1" dirty="0" err="1">
                <a:solidFill>
                  <a:srgbClr val="FF0000"/>
                </a:solidFill>
              </a:rPr>
              <a:t>радикалдар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қатысатын</a:t>
            </a:r>
            <a:r>
              <a:rPr lang="ru-RU" sz="2800" dirty="0"/>
              <a:t> </a:t>
            </a:r>
            <a:r>
              <a:rPr lang="ru-RU" sz="2800" dirty="0" err="1"/>
              <a:t>реакциялар</a:t>
            </a:r>
            <a:r>
              <a:rPr lang="ru-RU" sz="2800" dirty="0"/>
              <a:t>;</a:t>
            </a:r>
          </a:p>
          <a:p>
            <a:pPr indent="542925" algn="just"/>
            <a:r>
              <a:rPr lang="ru-RU" sz="2800" dirty="0"/>
              <a:t>4) </a:t>
            </a:r>
            <a:r>
              <a:rPr lang="ru-RU" sz="2800" b="1" dirty="0" err="1">
                <a:solidFill>
                  <a:srgbClr val="FF0000"/>
                </a:solidFill>
              </a:rPr>
              <a:t>функционалды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топтарды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тасымалдауымен</a:t>
            </a:r>
            <a:r>
              <a:rPr lang="ru-RU" sz="2800" dirty="0"/>
              <a:t> </a:t>
            </a:r>
            <a:r>
              <a:rPr lang="ru-RU" sz="2800" dirty="0" err="1"/>
              <a:t>жүретін</a:t>
            </a:r>
            <a:r>
              <a:rPr lang="ru-RU" sz="2800" dirty="0"/>
              <a:t> </a:t>
            </a:r>
            <a:r>
              <a:rPr lang="ru-RU" sz="2800" dirty="0" err="1"/>
              <a:t>реакциялар</a:t>
            </a:r>
            <a:endParaRPr lang="ru-RU" sz="2800" dirty="0"/>
          </a:p>
          <a:p>
            <a:pPr indent="542925" algn="just"/>
            <a:r>
              <a:rPr lang="ru-RU" sz="2800" dirty="0"/>
              <a:t>5) </a:t>
            </a:r>
            <a:r>
              <a:rPr lang="ru-RU" sz="2800" b="1" dirty="0" err="1">
                <a:solidFill>
                  <a:srgbClr val="FF0000"/>
                </a:solidFill>
              </a:rPr>
              <a:t>тотығу-тотықсыздану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реакциялары</a:t>
            </a:r>
            <a:r>
              <a:rPr lang="ru-RU" sz="2800" dirty="0"/>
              <a:t>.</a:t>
            </a:r>
          </a:p>
          <a:p>
            <a:pPr indent="542925" algn="just"/>
            <a:endParaRPr lang="ru-RU" sz="2800" dirty="0"/>
          </a:p>
          <a:p>
            <a:pPr indent="542925" algn="just"/>
            <a:r>
              <a:rPr lang="ru-RU" sz="2800" dirty="0" err="1"/>
              <a:t>Әртүрлі</a:t>
            </a:r>
            <a:r>
              <a:rPr lang="ru-RU" sz="2800" dirty="0"/>
              <a:t> </a:t>
            </a:r>
            <a:r>
              <a:rPr lang="ru-RU" sz="2800" dirty="0" err="1"/>
              <a:t>типтегі</a:t>
            </a:r>
            <a:r>
              <a:rPr lang="ru-RU" sz="2800" dirty="0"/>
              <a:t> </a:t>
            </a:r>
            <a:r>
              <a:rPr lang="ru-RU" sz="2800" dirty="0" err="1"/>
              <a:t>реакциялардың</a:t>
            </a:r>
            <a:r>
              <a:rPr lang="ru-RU" sz="2800" dirty="0"/>
              <a:t> </a:t>
            </a:r>
            <a:r>
              <a:rPr lang="ru-RU" sz="2800" dirty="0" err="1"/>
              <a:t>бірін-бірі</a:t>
            </a:r>
            <a:r>
              <a:rPr lang="ru-RU" sz="2800" dirty="0"/>
              <a:t> </a:t>
            </a:r>
            <a:r>
              <a:rPr lang="ru-RU" sz="2800" dirty="0" err="1"/>
              <a:t>жоққа</a:t>
            </a:r>
            <a:r>
              <a:rPr lang="ru-RU" sz="2800" dirty="0"/>
              <a:t> </a:t>
            </a:r>
            <a:r>
              <a:rPr lang="ru-RU" sz="2800" dirty="0" err="1"/>
              <a:t>шығармайтынын</a:t>
            </a:r>
            <a:r>
              <a:rPr lang="ru-RU" sz="2800" dirty="0"/>
              <a:t> </a:t>
            </a:r>
            <a:r>
              <a:rPr lang="ru-RU" sz="2800" dirty="0" err="1"/>
              <a:t>ескерген</a:t>
            </a:r>
            <a:r>
              <a:rPr lang="ru-RU" sz="2800" dirty="0"/>
              <a:t> </a:t>
            </a:r>
            <a:r>
              <a:rPr lang="ru-RU" sz="2800" dirty="0" err="1"/>
              <a:t>жөн</a:t>
            </a:r>
            <a:r>
              <a:rPr lang="ru-RU" sz="2800" dirty="0"/>
              <a:t>, </a:t>
            </a:r>
            <a:r>
              <a:rPr lang="ru-RU" sz="2800" dirty="0" err="1"/>
              <a:t>мысалы</a:t>
            </a:r>
            <a:r>
              <a:rPr lang="ru-RU" sz="2800" dirty="0"/>
              <a:t>, </a:t>
            </a:r>
            <a:r>
              <a:rPr lang="ru-RU" sz="2800" dirty="0" err="1"/>
              <a:t>изомерлену</a:t>
            </a:r>
            <a:r>
              <a:rPr lang="ru-RU" sz="2800" dirty="0"/>
              <a:t> </a:t>
            </a:r>
            <a:r>
              <a:rPr lang="ru-RU" sz="2800" dirty="0" err="1"/>
              <a:t>реакциясы</a:t>
            </a:r>
            <a:r>
              <a:rPr lang="ru-RU" sz="2800" dirty="0"/>
              <a:t> бос радикал </a:t>
            </a:r>
            <a:r>
              <a:rPr lang="ru-RU" sz="2800" dirty="0" err="1"/>
              <a:t>механизмі</a:t>
            </a:r>
            <a:r>
              <a:rPr lang="ru-RU" sz="2800" dirty="0"/>
              <a:t> </a:t>
            </a:r>
            <a:r>
              <a:rPr lang="ru-RU" sz="2800" dirty="0" err="1"/>
              <a:t>бойынша</a:t>
            </a:r>
            <a:r>
              <a:rPr lang="ru-RU" sz="2800" dirty="0"/>
              <a:t> </a:t>
            </a:r>
            <a:r>
              <a:rPr lang="ru-RU" sz="2800" dirty="0" err="1"/>
              <a:t>жүруі</a:t>
            </a:r>
            <a:r>
              <a:rPr lang="ru-RU" sz="2800" dirty="0"/>
              <a:t> </a:t>
            </a:r>
            <a:r>
              <a:rPr lang="ru-RU" sz="2800" dirty="0" err="1"/>
              <a:t>мүмкін</a:t>
            </a:r>
            <a:r>
              <a:rPr lang="ru-RU" sz="2800" dirty="0"/>
              <a:t>. </a:t>
            </a:r>
            <a:r>
              <a:rPr lang="ru-RU" sz="2800" dirty="0" err="1"/>
              <a:t>Алайда</a:t>
            </a:r>
            <a:r>
              <a:rPr lang="ru-RU" sz="2800" dirty="0"/>
              <a:t>, </a:t>
            </a:r>
            <a:r>
              <a:rPr lang="ru-RU" sz="2800" dirty="0" err="1"/>
              <a:t>реакциялардың</a:t>
            </a:r>
            <a:r>
              <a:rPr lang="ru-RU" sz="2800" dirty="0"/>
              <a:t> </a:t>
            </a:r>
            <a:r>
              <a:rPr lang="ru-RU" sz="2800" dirty="0" err="1"/>
              <a:t>типтерін</a:t>
            </a:r>
            <a:r>
              <a:rPr lang="ru-RU" sz="2800" dirty="0"/>
              <a:t> </a:t>
            </a:r>
            <a:r>
              <a:rPr lang="ru-RU" sz="2800" dirty="0" err="1"/>
              <a:t>талқылауды</a:t>
            </a:r>
            <a:r>
              <a:rPr lang="ru-RU" sz="2800" dirty="0"/>
              <a:t> </a:t>
            </a:r>
            <a:r>
              <a:rPr lang="ru-RU" sz="2800" dirty="0" err="1"/>
              <a:t>жалғастырмас</a:t>
            </a:r>
            <a:r>
              <a:rPr lang="ru-RU" sz="2800" dirty="0"/>
              <a:t> </a:t>
            </a:r>
            <a:r>
              <a:rPr lang="ru-RU" sz="2800" dirty="0" err="1"/>
              <a:t>бұрын</a:t>
            </a:r>
            <a:r>
              <a:rPr lang="ru-RU" sz="2800" dirty="0"/>
              <a:t>, </a:t>
            </a:r>
            <a:r>
              <a:rPr lang="ru-RU" sz="2800" dirty="0" err="1"/>
              <a:t>екі</a:t>
            </a:r>
            <a:r>
              <a:rPr lang="ru-RU" sz="2800" dirty="0"/>
              <a:t> </a:t>
            </a:r>
            <a:r>
              <a:rPr lang="ru-RU" sz="2800" dirty="0" err="1"/>
              <a:t>негізгі</a:t>
            </a:r>
            <a:r>
              <a:rPr lang="ru-RU" sz="2800" dirty="0"/>
              <a:t> </a:t>
            </a:r>
            <a:r>
              <a:rPr lang="ru-RU" sz="2800" dirty="0" err="1"/>
              <a:t>химиялық</a:t>
            </a:r>
            <a:r>
              <a:rPr lang="ru-RU" sz="2800" dirty="0"/>
              <a:t> </a:t>
            </a:r>
            <a:r>
              <a:rPr lang="ru-RU" sz="2800" dirty="0" err="1"/>
              <a:t>принципті</a:t>
            </a:r>
            <a:r>
              <a:rPr lang="ru-RU" sz="2800" dirty="0"/>
              <a:t> </a:t>
            </a:r>
            <a:r>
              <a:rPr lang="ru-RU" sz="2800" dirty="0" err="1"/>
              <a:t>еске</a:t>
            </a:r>
            <a:r>
              <a:rPr lang="ru-RU" sz="2800" dirty="0"/>
              <a:t> </a:t>
            </a:r>
            <a:r>
              <a:rPr lang="ru-RU" sz="2800" dirty="0" err="1"/>
              <a:t>түсіру</a:t>
            </a:r>
            <a:r>
              <a:rPr lang="ru-RU" sz="2800" dirty="0"/>
              <a:t> </a:t>
            </a:r>
            <a:r>
              <a:rPr lang="ru-RU" sz="2800" dirty="0" err="1"/>
              <a:t>керек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3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705" y="247630"/>
            <a:ext cx="11395495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100" b="1" dirty="0" err="1">
                <a:solidFill>
                  <a:srgbClr val="FF0000"/>
                </a:solidFill>
              </a:rPr>
              <a:t>Сутегі</a:t>
            </a:r>
            <a:r>
              <a:rPr lang="ru-RU" sz="2100" b="1" dirty="0">
                <a:solidFill>
                  <a:srgbClr val="FF0000"/>
                </a:solidFill>
              </a:rPr>
              <a:t> мен Mg</a:t>
            </a:r>
            <a:r>
              <a:rPr lang="ru-RU" sz="2100" b="1" baseline="30000" dirty="0">
                <a:solidFill>
                  <a:srgbClr val="FF0000"/>
                </a:solidFill>
              </a:rPr>
              <a:t>2+ </a:t>
            </a:r>
            <a:r>
              <a:rPr lang="ru-RU" sz="2100" b="1" dirty="0" err="1">
                <a:solidFill>
                  <a:srgbClr val="FF0000"/>
                </a:solidFill>
              </a:rPr>
              <a:t>иондары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биохимиялық</a:t>
            </a:r>
            <a:r>
              <a:rPr lang="ru-RU" sz="2100" dirty="0"/>
              <a:t> </a:t>
            </a:r>
            <a:r>
              <a:rPr lang="ru-RU" sz="2100" dirty="0" err="1"/>
              <a:t>теңдеуде</a:t>
            </a:r>
            <a:r>
              <a:rPr lang="ru-RU" sz="2100" dirty="0"/>
              <a:t> (</a:t>
            </a:r>
            <a:r>
              <a:rPr lang="ru-RU" sz="2100" dirty="0" err="1"/>
              <a:t>жоғарыдағы</a:t>
            </a:r>
            <a:r>
              <a:rPr lang="ru-RU" sz="2100" dirty="0"/>
              <a:t> </a:t>
            </a:r>
            <a:r>
              <a:rPr lang="ru-RU" sz="2100" dirty="0" err="1"/>
              <a:t>схемада</a:t>
            </a:r>
            <a:r>
              <a:rPr lang="ru-RU" sz="2100" dirty="0"/>
              <a:t>) </a:t>
            </a:r>
            <a:r>
              <a:rPr lang="ru-RU" sz="2100" dirty="0" err="1"/>
              <a:t>көрінбейтінін</a:t>
            </a:r>
            <a:r>
              <a:rPr lang="ru-RU" sz="2100" dirty="0"/>
              <a:t> </a:t>
            </a:r>
            <a:r>
              <a:rPr lang="ru-RU" sz="2100" dirty="0" err="1"/>
              <a:t>ескерген</a:t>
            </a:r>
            <a:r>
              <a:rPr lang="ru-RU" sz="2100" dirty="0"/>
              <a:t> </a:t>
            </a:r>
            <a:r>
              <a:rPr lang="ru-RU" sz="2100" dirty="0" err="1"/>
              <a:t>жөн</a:t>
            </a:r>
            <a:r>
              <a:rPr lang="ru-RU" sz="2100" dirty="0"/>
              <a:t>, </a:t>
            </a:r>
            <a:r>
              <a:rPr lang="ru-RU" sz="2100" dirty="0" err="1"/>
              <a:t>өйткені</a:t>
            </a:r>
            <a:r>
              <a:rPr lang="ru-RU" sz="2100" dirty="0"/>
              <a:t> </a:t>
            </a:r>
            <a:r>
              <a:rPr lang="ru-RU" sz="2100" dirty="0" err="1"/>
              <a:t>олардың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концентрациясы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тұрақты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/>
              <a:t>(</a:t>
            </a:r>
            <a:r>
              <a:rPr lang="ru-RU" sz="2100" dirty="0" err="1"/>
              <a:t>биохимиялық</a:t>
            </a:r>
            <a:r>
              <a:rPr lang="ru-RU" sz="2100" dirty="0"/>
              <a:t> реакция </a:t>
            </a:r>
            <a:r>
              <a:rPr lang="ru-RU" sz="2100" dirty="0" err="1"/>
              <a:t>кезінде</a:t>
            </a:r>
            <a:r>
              <a:rPr lang="ru-RU" sz="2100" dirty="0"/>
              <a:t> </a:t>
            </a:r>
            <a:r>
              <a:rPr lang="ru-RU" sz="2100" dirty="0" err="1"/>
              <a:t>олар</a:t>
            </a:r>
            <a:r>
              <a:rPr lang="ru-RU" sz="2100" dirty="0"/>
              <a:t> </a:t>
            </a:r>
            <a:r>
              <a:rPr lang="ru-RU" sz="2100" dirty="0" err="1"/>
              <a:t>өзгермейді</a:t>
            </a:r>
            <a:r>
              <a:rPr lang="ru-RU" sz="2100" dirty="0"/>
              <a:t>). </a:t>
            </a:r>
          </a:p>
          <a:p>
            <a:pPr indent="534988" algn="just"/>
            <a:r>
              <a:rPr lang="ru-RU" sz="2100" dirty="0" err="1"/>
              <a:t>Сонымен</a:t>
            </a:r>
            <a:r>
              <a:rPr lang="ru-RU" sz="2100" dirty="0"/>
              <a:t>, </a:t>
            </a:r>
            <a:r>
              <a:rPr lang="ru-RU" sz="2100" dirty="0" err="1"/>
              <a:t>биохимиялық</a:t>
            </a:r>
            <a:r>
              <a:rPr lang="ru-RU" sz="2100" dirty="0"/>
              <a:t> </a:t>
            </a:r>
            <a:r>
              <a:rPr lang="ru-RU" sz="2100" dirty="0" err="1"/>
              <a:t>теңдеуде</a:t>
            </a:r>
            <a:r>
              <a:rPr lang="ru-RU" sz="2100" dirty="0"/>
              <a:t> </a:t>
            </a:r>
            <a:r>
              <a:rPr lang="en-US" sz="2100" b="1" dirty="0"/>
              <a:t>H </a:t>
            </a:r>
            <a:r>
              <a:rPr lang="ru-RU" sz="2100" b="1" dirty="0" err="1"/>
              <a:t>және</a:t>
            </a:r>
            <a:r>
              <a:rPr lang="ru-RU" sz="2100" b="1" dirty="0"/>
              <a:t> </a:t>
            </a:r>
            <a:r>
              <a:rPr lang="en-US" sz="2100" b="1" dirty="0"/>
              <a:t>Mg </a:t>
            </a:r>
            <a:r>
              <a:rPr lang="ru-RU" sz="2100" b="1" dirty="0" err="1"/>
              <a:t>атомдарының</a:t>
            </a:r>
            <a:r>
              <a:rPr lang="ru-RU" sz="2100" dirty="0"/>
              <a:t>, </a:t>
            </a:r>
            <a:r>
              <a:rPr lang="ru-RU" sz="2100" dirty="0" err="1"/>
              <a:t>сондай-ақ</a:t>
            </a:r>
            <a:r>
              <a:rPr lang="ru-RU" sz="2100" dirty="0"/>
              <a:t> </a:t>
            </a:r>
            <a:r>
              <a:rPr lang="ru-RU" sz="2100" b="1" dirty="0" err="1"/>
              <a:t>зарядтардың</a:t>
            </a:r>
            <a:r>
              <a:rPr lang="ru-RU" sz="2100" b="1" dirty="0"/>
              <a:t> </a:t>
            </a:r>
            <a:r>
              <a:rPr lang="ru-RU" sz="2100" b="1" dirty="0" err="1"/>
              <a:t>санын</a:t>
            </a:r>
            <a:r>
              <a:rPr lang="ru-RU" sz="2100" b="1" dirty="0"/>
              <a:t> </a:t>
            </a:r>
            <a:r>
              <a:rPr lang="ru-RU" sz="2100" b="1" dirty="0" err="1"/>
              <a:t>теңестірудің</a:t>
            </a:r>
            <a:r>
              <a:rPr lang="ru-RU" sz="2100" b="1" dirty="0"/>
              <a:t> </a:t>
            </a:r>
            <a:r>
              <a:rPr lang="ru-RU" sz="2100" b="1" dirty="0" err="1"/>
              <a:t>қажеті</a:t>
            </a:r>
            <a:r>
              <a:rPr lang="ru-RU" sz="2100" b="1" dirty="0"/>
              <a:t> </a:t>
            </a:r>
            <a:r>
              <a:rPr lang="ru-RU" sz="2100" b="1" dirty="0" err="1"/>
              <a:t>жоқ</a:t>
            </a:r>
            <a:r>
              <a:rPr lang="ru-RU" sz="2100" dirty="0"/>
              <a:t>, </a:t>
            </a:r>
            <a:r>
              <a:rPr lang="ru-RU" sz="2100" dirty="0" err="1"/>
              <a:t>бірақ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</a:t>
            </a:r>
            <a:r>
              <a:rPr lang="ru-RU" sz="2100" dirty="0" err="1"/>
              <a:t>теңдеуде</a:t>
            </a:r>
            <a:r>
              <a:rPr lang="ru-RU" sz="2100" dirty="0"/>
              <a:t> </a:t>
            </a:r>
            <a:r>
              <a:rPr lang="ru-RU" sz="2100" dirty="0" err="1"/>
              <a:t>реакцияға</a:t>
            </a:r>
            <a:r>
              <a:rPr lang="ru-RU" sz="2100" dirty="0"/>
              <a:t> </a:t>
            </a:r>
            <a:r>
              <a:rPr lang="ru-RU" sz="2100" dirty="0" err="1"/>
              <a:t>қатысатын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барлық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элементтердің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санын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теңестіру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қажет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/>
              <a:t>(</a:t>
            </a:r>
            <a:r>
              <a:rPr lang="ru-RU" sz="2100" dirty="0" err="1"/>
              <a:t>бұл</a:t>
            </a:r>
            <a:r>
              <a:rPr lang="ru-RU" sz="2100" dirty="0"/>
              <a:t> </a:t>
            </a:r>
            <a:r>
              <a:rPr lang="ru-RU" sz="2100" dirty="0" err="1"/>
              <a:t>мысалда</a:t>
            </a:r>
            <a:r>
              <a:rPr lang="ru-RU" sz="2100" dirty="0"/>
              <a:t> , </a:t>
            </a:r>
            <a:r>
              <a:rPr lang="en-US" sz="2100" dirty="0"/>
              <a:t>C, N, O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en-US" sz="2100" dirty="0"/>
              <a:t>P).</a:t>
            </a:r>
            <a:endParaRPr lang="kk-KZ" sz="2100" dirty="0"/>
          </a:p>
          <a:p>
            <a:pPr indent="534988" algn="just"/>
            <a:r>
              <a:rPr lang="ru-RU" sz="2100" b="1" dirty="0" err="1">
                <a:solidFill>
                  <a:srgbClr val="FF0000"/>
                </a:solidFill>
              </a:rPr>
              <a:t>Салыстыру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үшін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барлық</a:t>
            </a:r>
            <a:r>
              <a:rPr lang="ru-RU" sz="2100" dirty="0"/>
              <a:t> </a:t>
            </a:r>
            <a:r>
              <a:rPr lang="ru-RU" sz="2100" dirty="0" err="1"/>
              <a:t>элементтер</a:t>
            </a:r>
            <a:r>
              <a:rPr lang="ru-RU" sz="2100" dirty="0"/>
              <a:t> мен </a:t>
            </a:r>
            <a:r>
              <a:rPr lang="ru-RU" sz="2100" dirty="0" err="1"/>
              <a:t>зарядтар</a:t>
            </a:r>
            <a:r>
              <a:rPr lang="ru-RU" sz="2100" dirty="0"/>
              <a:t> </a:t>
            </a:r>
            <a:r>
              <a:rPr lang="ru-RU" sz="2100" dirty="0" err="1"/>
              <a:t>теңестірілген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</a:t>
            </a:r>
            <a:r>
              <a:rPr lang="ru-RU" sz="2100" dirty="0" err="1"/>
              <a:t>теңдеуді</a:t>
            </a:r>
            <a:r>
              <a:rPr lang="ru-RU" sz="2100" dirty="0"/>
              <a:t> </a:t>
            </a:r>
            <a:r>
              <a:rPr lang="ru-RU" sz="2100" dirty="0" err="1"/>
              <a:t>жазуға</a:t>
            </a:r>
            <a:r>
              <a:rPr lang="ru-RU" sz="2100" dirty="0"/>
              <a:t> </a:t>
            </a:r>
            <a:r>
              <a:rPr lang="ru-RU" sz="2100" dirty="0" err="1"/>
              <a:t>болады</a:t>
            </a:r>
            <a:r>
              <a:rPr lang="ru-RU" sz="2100" dirty="0"/>
              <a:t>. </a:t>
            </a:r>
            <a:r>
              <a:rPr lang="ru-RU" sz="2100" dirty="0" err="1"/>
              <a:t>Мысалы</a:t>
            </a:r>
            <a:r>
              <a:rPr lang="ru-RU" sz="2100" dirty="0"/>
              <a:t>, магний </a:t>
            </a:r>
            <a:r>
              <a:rPr lang="ru-RU" sz="2100" dirty="0" err="1"/>
              <a:t>болмаған</a:t>
            </a:r>
            <a:r>
              <a:rPr lang="ru-RU" sz="2100" dirty="0"/>
              <a:t> </a:t>
            </a:r>
            <a:r>
              <a:rPr lang="ru-RU" sz="2100" dirty="0" err="1"/>
              <a:t>кезде</a:t>
            </a:r>
            <a:r>
              <a:rPr lang="ru-RU" sz="2100" dirty="0"/>
              <a:t> рН &gt; 8,5 </a:t>
            </a:r>
            <a:r>
              <a:rPr lang="ru-RU" sz="2100" dirty="0" err="1"/>
              <a:t>кезінде</a:t>
            </a:r>
            <a:r>
              <a:rPr lang="ru-RU" sz="2100" dirty="0"/>
              <a:t> АТФ </a:t>
            </a:r>
            <a:r>
              <a:rPr lang="ru-RU" sz="2100" dirty="0" err="1"/>
              <a:t>гидролизін</a:t>
            </a:r>
            <a:r>
              <a:rPr lang="ru-RU" sz="2100" dirty="0"/>
              <a:t> </a:t>
            </a:r>
            <a:r>
              <a:rPr lang="ru-RU" sz="2100" dirty="0" err="1"/>
              <a:t>былай</a:t>
            </a:r>
            <a:r>
              <a:rPr lang="ru-RU" sz="2100" dirty="0"/>
              <a:t> </a:t>
            </a:r>
            <a:r>
              <a:rPr lang="ru-RU" sz="2100" dirty="0" err="1"/>
              <a:t>жазуға</a:t>
            </a:r>
            <a:r>
              <a:rPr lang="ru-RU" sz="2100" dirty="0"/>
              <a:t> </a:t>
            </a:r>
            <a:r>
              <a:rPr lang="ru-RU" sz="2100" dirty="0" err="1"/>
              <a:t>болады</a:t>
            </a:r>
            <a:r>
              <a:rPr lang="ru-RU" sz="2100" dirty="0"/>
              <a:t>:</a:t>
            </a:r>
          </a:p>
          <a:p>
            <a:pPr indent="534988" algn="just"/>
            <a:endParaRPr lang="kk-KZ" sz="2100" dirty="0"/>
          </a:p>
          <a:p>
            <a:pPr indent="534988" algn="just"/>
            <a:endParaRPr lang="kk-KZ" sz="2100" dirty="0"/>
          </a:p>
          <a:p>
            <a:pPr indent="534988" algn="just"/>
            <a:r>
              <a:rPr lang="ru-RU" sz="2100" dirty="0" err="1"/>
              <a:t>Сәйкес</a:t>
            </a:r>
            <a:r>
              <a:rPr lang="ru-RU" sz="2100" dirty="0"/>
              <a:t> тепе-</a:t>
            </a:r>
            <a:r>
              <a:rPr lang="ru-RU" sz="2100" dirty="0" err="1"/>
              <a:t>теңдік</a:t>
            </a:r>
            <a:r>
              <a:rPr lang="ru-RU" sz="2100" dirty="0"/>
              <a:t> </a:t>
            </a:r>
            <a:r>
              <a:rPr lang="ru-RU" sz="2100" dirty="0" err="1"/>
              <a:t>тұрақтысы</a:t>
            </a:r>
            <a:r>
              <a:rPr lang="ru-RU" sz="2100" dirty="0"/>
              <a:t> (K’ </a:t>
            </a:r>
            <a:r>
              <a:rPr lang="ru-RU" sz="2100" dirty="0" err="1"/>
              <a:t>eq</a:t>
            </a:r>
            <a:r>
              <a:rPr lang="ru-RU" sz="2100" dirty="0"/>
              <a:t> = [АDP</a:t>
            </a:r>
            <a:r>
              <a:rPr lang="ru-RU" sz="2100" baseline="30000" dirty="0"/>
              <a:t>3–</a:t>
            </a:r>
            <a:r>
              <a:rPr lang="ru-RU" sz="2100" dirty="0"/>
              <a:t>] [HPO</a:t>
            </a:r>
            <a:r>
              <a:rPr lang="ru-RU" sz="2100" baseline="-25000" dirty="0"/>
              <a:t>4</a:t>
            </a:r>
            <a:r>
              <a:rPr lang="ru-RU" sz="2100" baseline="30000" dirty="0"/>
              <a:t>2–</a:t>
            </a:r>
            <a:r>
              <a:rPr lang="ru-RU" sz="2100" dirty="0"/>
              <a:t>][H</a:t>
            </a:r>
            <a:r>
              <a:rPr lang="ru-RU" sz="2100" baseline="30000" dirty="0"/>
              <a:t>+</a:t>
            </a:r>
            <a:r>
              <a:rPr lang="ru-RU" sz="2100" dirty="0"/>
              <a:t>]/[АТP</a:t>
            </a:r>
            <a:r>
              <a:rPr lang="ru-RU" sz="2100" baseline="30000" dirty="0"/>
              <a:t>4–</a:t>
            </a:r>
            <a:r>
              <a:rPr lang="ru-RU" sz="2100" dirty="0"/>
              <a:t>]) тек </a:t>
            </a:r>
            <a:r>
              <a:rPr lang="ru-RU" sz="2100" dirty="0" err="1"/>
              <a:t>ерітіндінің</a:t>
            </a:r>
            <a:r>
              <a:rPr lang="ru-RU" sz="2100" dirty="0"/>
              <a:t> </a:t>
            </a:r>
            <a:r>
              <a:rPr lang="ru-RU" sz="2100" dirty="0" err="1"/>
              <a:t>температурасына</a:t>
            </a:r>
            <a:r>
              <a:rPr lang="ru-RU" sz="2100" dirty="0"/>
              <a:t>, </a:t>
            </a:r>
            <a:r>
              <a:rPr lang="ru-RU" sz="2100" dirty="0" err="1"/>
              <a:t>қысымына</a:t>
            </a:r>
            <a:r>
              <a:rPr lang="ru-RU" sz="2100" dirty="0"/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dirty="0" err="1"/>
              <a:t>иондық</a:t>
            </a:r>
            <a:r>
              <a:rPr lang="ru-RU" sz="2100" dirty="0"/>
              <a:t> </a:t>
            </a:r>
            <a:r>
              <a:rPr lang="ru-RU" sz="2100" dirty="0" err="1"/>
              <a:t>күшіне</a:t>
            </a:r>
            <a:r>
              <a:rPr lang="ru-RU" sz="2100" dirty="0"/>
              <a:t> </a:t>
            </a:r>
            <a:r>
              <a:rPr lang="ru-RU" sz="2100" dirty="0" err="1"/>
              <a:t>байланысты</a:t>
            </a:r>
            <a:r>
              <a:rPr lang="ru-RU" sz="2100" dirty="0"/>
              <a:t>.</a:t>
            </a:r>
          </a:p>
          <a:p>
            <a:pPr indent="534988" algn="just"/>
            <a:endParaRPr lang="kk-KZ" sz="2100" dirty="0"/>
          </a:p>
          <a:p>
            <a:pPr indent="534988" algn="just"/>
            <a:endParaRPr lang="kk-KZ" sz="2100" dirty="0"/>
          </a:p>
          <a:p>
            <a:pPr indent="534988" algn="just"/>
            <a:r>
              <a:rPr lang="kk-KZ" sz="2100" b="1" dirty="0">
                <a:solidFill>
                  <a:srgbClr val="FF0000"/>
                </a:solidFill>
              </a:rPr>
              <a:t>Биохимияда</a:t>
            </a:r>
            <a:r>
              <a:rPr lang="kk-KZ" sz="2100" dirty="0"/>
              <a:t> </a:t>
            </a:r>
            <a:r>
              <a:rPr lang="kk-KZ" sz="2100" b="1" dirty="0"/>
              <a:t>зат алмасу реакцияларының теңдеулерін </a:t>
            </a:r>
            <a:r>
              <a:rPr lang="kk-KZ" sz="2100" dirty="0"/>
              <a:t>жазудың </a:t>
            </a:r>
            <a:r>
              <a:rPr lang="kk-KZ" sz="2100" b="1" dirty="0">
                <a:solidFill>
                  <a:srgbClr val="FF0000"/>
                </a:solidFill>
              </a:rPr>
              <a:t>екі әдісі де </a:t>
            </a:r>
            <a:r>
              <a:rPr lang="kk-KZ" sz="2100" dirty="0"/>
              <a:t>қолданылады. Белгілеудің химиялық формасы химиялық реакцияның механизмін сипаттау кезінде қажет болатын барлық атомдар мен барлық зарядтарды ескергіміз келетін жағдайларда қажет. </a:t>
            </a:r>
          </a:p>
          <a:p>
            <a:pPr indent="534988" algn="just"/>
            <a:r>
              <a:rPr lang="kk-KZ" sz="2100" dirty="0"/>
              <a:t>Биохимиялық белгілер </a:t>
            </a:r>
            <a:r>
              <a:rPr lang="kk-KZ" sz="2100" b="1" dirty="0">
                <a:solidFill>
                  <a:srgbClr val="FF0000"/>
                </a:solidFill>
              </a:rPr>
              <a:t>берілген рН және [</a:t>
            </a:r>
            <a:r>
              <a:rPr lang="ru-RU" sz="2100" b="1" dirty="0">
                <a:solidFill>
                  <a:srgbClr val="FF0000"/>
                </a:solidFill>
              </a:rPr>
              <a:t>Mg</a:t>
            </a:r>
            <a:r>
              <a:rPr lang="ru-RU" sz="2100" b="1" baseline="30000" dirty="0">
                <a:solidFill>
                  <a:srgbClr val="FF0000"/>
                </a:solidFill>
              </a:rPr>
              <a:t>2+</a:t>
            </a:r>
            <a:r>
              <a:rPr lang="en-US" sz="2100" b="1" dirty="0">
                <a:solidFill>
                  <a:srgbClr val="FF0000"/>
                </a:solidFill>
              </a:rPr>
              <a:t>] </a:t>
            </a:r>
            <a:r>
              <a:rPr lang="kk-KZ" sz="2100" dirty="0"/>
              <a:t>мәндерінде </a:t>
            </a:r>
            <a:r>
              <a:rPr lang="kk-KZ" sz="2100" b="1" dirty="0">
                <a:solidFill>
                  <a:srgbClr val="FF0000"/>
                </a:solidFill>
              </a:rPr>
              <a:t>өздігінен жүретін реакцияның бағытын</a:t>
            </a:r>
            <a:r>
              <a:rPr lang="kk-KZ" sz="2100" dirty="0"/>
              <a:t> анықтау үшін, сондай-ақ </a:t>
            </a:r>
            <a:r>
              <a:rPr lang="kk-KZ" sz="2100" b="1" dirty="0">
                <a:solidFill>
                  <a:srgbClr val="FF0000"/>
                </a:solidFill>
              </a:rPr>
              <a:t>тепе-теңдік константасын </a:t>
            </a:r>
            <a:r>
              <a:rPr lang="kk-KZ" sz="2100" dirty="0"/>
              <a:t>есептеу үшін қолданылады.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01" y="4158531"/>
            <a:ext cx="6105476" cy="6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5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680" y="328129"/>
            <a:ext cx="1162840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100" b="1" dirty="0">
                <a:solidFill>
                  <a:srgbClr val="FF0000"/>
                </a:solidFill>
              </a:rPr>
              <a:t>БИОХИМИЯЛЫҚ РЕАКЦИЯЛАРДЫҢ ХИМИЯЛЫҚ НЕГІЗДЕРІ </a:t>
            </a:r>
            <a:r>
              <a:rPr lang="ru-RU" sz="2100" b="1" dirty="0" err="1">
                <a:solidFill>
                  <a:srgbClr val="FF0000"/>
                </a:solidFill>
              </a:rPr>
              <a:t>бөлімнің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қысқаша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мазмұны</a:t>
            </a:r>
            <a:endParaRPr lang="ru-RU" sz="2100" b="1" dirty="0">
              <a:solidFill>
                <a:srgbClr val="FF0000"/>
              </a:solidFill>
            </a:endParaRPr>
          </a:p>
          <a:p>
            <a:pPr indent="534988" algn="just"/>
            <a:r>
              <a:rPr lang="ru-RU" sz="2100" dirty="0"/>
              <a:t>1. </a:t>
            </a:r>
            <a:r>
              <a:rPr lang="ru-RU" sz="2100" dirty="0" err="1"/>
              <a:t>Тірі</a:t>
            </a:r>
            <a:r>
              <a:rPr lang="ru-RU" sz="2100" dirty="0"/>
              <a:t> </a:t>
            </a:r>
            <a:r>
              <a:rPr lang="ru-RU" sz="2100" dirty="0" err="1"/>
              <a:t>ағзаларда</a:t>
            </a:r>
            <a:r>
              <a:rPr lang="ru-RU" sz="2100" dirty="0"/>
              <a:t> </a:t>
            </a:r>
            <a:r>
              <a:rPr lang="ru-RU" sz="2100" dirty="0" err="1"/>
              <a:t>болатын</a:t>
            </a:r>
            <a:r>
              <a:rPr lang="ru-RU" sz="2100" dirty="0"/>
              <a:t> </a:t>
            </a:r>
            <a:r>
              <a:rPr lang="ru-RU" sz="2100" dirty="0" err="1"/>
              <a:t>көптеген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</a:t>
            </a:r>
            <a:r>
              <a:rPr lang="ru-RU" sz="2100" dirty="0" err="1"/>
              <a:t>реакцияларды</a:t>
            </a:r>
            <a:r>
              <a:rPr lang="ru-RU" sz="2100" dirty="0"/>
              <a:t> </a:t>
            </a:r>
            <a:r>
              <a:rPr lang="ru-RU" sz="2100" b="1" dirty="0">
                <a:solidFill>
                  <a:srgbClr val="FF0000"/>
                </a:solidFill>
              </a:rPr>
              <a:t>бес </a:t>
            </a:r>
            <a:r>
              <a:rPr lang="ru-RU" sz="2100" b="1" dirty="0" err="1">
                <a:solidFill>
                  <a:srgbClr val="FF0000"/>
                </a:solidFill>
              </a:rPr>
              <a:t>негізгі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типке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бөлуге</a:t>
            </a:r>
            <a:r>
              <a:rPr lang="ru-RU" sz="2100" dirty="0"/>
              <a:t> </a:t>
            </a:r>
            <a:r>
              <a:rPr lang="ru-RU" sz="2100" dirty="0" err="1"/>
              <a:t>болады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2. </a:t>
            </a:r>
            <a:r>
              <a:rPr lang="ru-RU" sz="2100" b="1" dirty="0">
                <a:solidFill>
                  <a:srgbClr val="FF0000"/>
                </a:solidFill>
              </a:rPr>
              <a:t>С-С </a:t>
            </a:r>
            <a:r>
              <a:rPr lang="ru-RU" sz="2100" b="1" dirty="0" err="1">
                <a:solidFill>
                  <a:srgbClr val="FF0000"/>
                </a:solidFill>
              </a:rPr>
              <a:t>байланысының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/>
              <a:t>түзілуі</a:t>
            </a:r>
            <a:r>
              <a:rPr lang="ru-RU" sz="2100" b="1" dirty="0"/>
              <a:t> мен </a:t>
            </a:r>
            <a:r>
              <a:rPr lang="ru-RU" sz="2100" b="1" dirty="0" err="1"/>
              <a:t>үзілуінде</a:t>
            </a:r>
            <a:r>
              <a:rPr lang="ru-RU" sz="2100" b="1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карбонил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тобы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маңызды</a:t>
            </a:r>
            <a:r>
              <a:rPr lang="ru-RU" sz="2100" dirty="0"/>
              <a:t> </a:t>
            </a:r>
            <a:r>
              <a:rPr lang="ru-RU" sz="2100" dirty="0" err="1"/>
              <a:t>рөл</a:t>
            </a:r>
            <a:r>
              <a:rPr lang="ru-RU" sz="2100" dirty="0"/>
              <a:t> </a:t>
            </a:r>
            <a:r>
              <a:rPr lang="ru-RU" sz="2100" dirty="0" err="1"/>
              <a:t>атқарады</a:t>
            </a:r>
            <a:r>
              <a:rPr lang="ru-RU" sz="2100" dirty="0"/>
              <a:t>. </a:t>
            </a:r>
            <a:r>
              <a:rPr lang="ru-RU" sz="2100" dirty="0" err="1"/>
              <a:t>Көбінесе</a:t>
            </a:r>
            <a:r>
              <a:rPr lang="ru-RU" sz="2100" dirty="0"/>
              <a:t> </a:t>
            </a:r>
            <a:r>
              <a:rPr lang="ru-RU" sz="2100" dirty="0" err="1"/>
              <a:t>аралық</a:t>
            </a:r>
            <a:r>
              <a:rPr lang="ru-RU" sz="2100" dirty="0"/>
              <a:t> </a:t>
            </a:r>
            <a:r>
              <a:rPr lang="ru-RU" sz="2100" dirty="0" err="1"/>
              <a:t>өнім</a:t>
            </a:r>
            <a:r>
              <a:rPr lang="ru-RU" sz="2100" dirty="0"/>
              <a:t> </a:t>
            </a:r>
            <a:r>
              <a:rPr lang="ru-RU" sz="2100" dirty="0" err="1"/>
              <a:t>ретінде</a:t>
            </a:r>
            <a:r>
              <a:rPr lang="ru-RU" sz="2100" dirty="0"/>
              <a:t> </a:t>
            </a:r>
            <a:r>
              <a:rPr lang="ru-RU" sz="2100" dirty="0" err="1"/>
              <a:t>көршілес</a:t>
            </a:r>
            <a:r>
              <a:rPr lang="ru-RU" sz="2100" dirty="0"/>
              <a:t> </a:t>
            </a:r>
            <a:r>
              <a:rPr lang="ru-RU" sz="2100" dirty="0" err="1"/>
              <a:t>карбонил</a:t>
            </a:r>
            <a:r>
              <a:rPr lang="ru-RU" sz="2100" dirty="0"/>
              <a:t> </a:t>
            </a:r>
            <a:r>
              <a:rPr lang="ru-RU" sz="2100" dirty="0" err="1"/>
              <a:t>топтарымен</a:t>
            </a:r>
            <a:r>
              <a:rPr lang="ru-RU" sz="2100" dirty="0"/>
              <a:t> </a:t>
            </a:r>
            <a:r>
              <a:rPr lang="ru-RU" sz="2100" dirty="0" err="1"/>
              <a:t>немесе</a:t>
            </a:r>
            <a:r>
              <a:rPr lang="ru-RU" sz="2100" dirty="0"/>
              <a:t> (</a:t>
            </a:r>
            <a:r>
              <a:rPr lang="ru-RU" sz="2100" dirty="0" err="1"/>
              <a:t>сирек</a:t>
            </a:r>
            <a:r>
              <a:rPr lang="ru-RU" sz="2100" dirty="0"/>
              <a:t>) </a:t>
            </a:r>
            <a:r>
              <a:rPr lang="ru-RU" sz="2100" dirty="0" err="1"/>
              <a:t>иминотоптармен</a:t>
            </a:r>
            <a:r>
              <a:rPr lang="ru-RU" sz="2100" dirty="0"/>
              <a:t> </a:t>
            </a:r>
            <a:r>
              <a:rPr lang="ru-RU" sz="2100" dirty="0" err="1"/>
              <a:t>немесе</a:t>
            </a:r>
            <a:r>
              <a:rPr lang="ru-RU" sz="2100" dirty="0"/>
              <a:t> </a:t>
            </a:r>
            <a:r>
              <a:rPr lang="ru-RU" sz="2100" dirty="0" err="1"/>
              <a:t>кофакторлармен</a:t>
            </a:r>
            <a:r>
              <a:rPr lang="ru-RU" sz="2100" dirty="0"/>
              <a:t> </a:t>
            </a:r>
            <a:r>
              <a:rPr lang="ru-RU" sz="2100" dirty="0" err="1"/>
              <a:t>тұрақтандырылған</a:t>
            </a:r>
            <a:r>
              <a:rPr lang="ru-RU" sz="2100" dirty="0"/>
              <a:t> </a:t>
            </a:r>
            <a:r>
              <a:rPr lang="ru-RU" sz="2100" dirty="0" err="1"/>
              <a:t>карбанион</a:t>
            </a:r>
            <a:r>
              <a:rPr lang="ru-RU" sz="2100" dirty="0"/>
              <a:t> </a:t>
            </a:r>
            <a:r>
              <a:rPr lang="ru-RU" sz="2100" dirty="0" err="1"/>
              <a:t>түзіледі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3. </a:t>
            </a:r>
            <a:r>
              <a:rPr lang="ru-RU" sz="2100" b="1" dirty="0" err="1">
                <a:solidFill>
                  <a:srgbClr val="FF0000"/>
                </a:solidFill>
              </a:rPr>
              <a:t>Электрондардың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қайта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бөлінуі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функционалдық</a:t>
            </a:r>
            <a:r>
              <a:rPr lang="ru-RU" sz="2100" dirty="0"/>
              <a:t> </a:t>
            </a:r>
            <a:r>
              <a:rPr lang="ru-RU" sz="2100" dirty="0" err="1"/>
              <a:t>топтардың</a:t>
            </a:r>
            <a:r>
              <a:rPr lang="ru-RU" sz="2100" dirty="0"/>
              <a:t> </a:t>
            </a:r>
            <a:r>
              <a:rPr lang="ru-RU" sz="2100" dirty="0" err="1"/>
              <a:t>молекулаішілік</a:t>
            </a:r>
            <a:r>
              <a:rPr lang="ru-RU" sz="2100" dirty="0"/>
              <a:t> </a:t>
            </a:r>
            <a:r>
              <a:rPr lang="ru-RU" sz="2100" dirty="0" err="1"/>
              <a:t>қайта</a:t>
            </a:r>
            <a:r>
              <a:rPr lang="ru-RU" sz="2100" dirty="0"/>
              <a:t> </a:t>
            </a:r>
            <a:r>
              <a:rPr lang="ru-RU" sz="2100" dirty="0" err="1"/>
              <a:t>құрылуына</a:t>
            </a:r>
            <a:r>
              <a:rPr lang="ru-RU" sz="2100" dirty="0"/>
              <a:t>, </a:t>
            </a:r>
            <a:r>
              <a:rPr lang="ru-RU" sz="2100" dirty="0" err="1"/>
              <a:t>изомерленуіне</a:t>
            </a:r>
            <a:r>
              <a:rPr lang="ru-RU" sz="2100" dirty="0"/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dirty="0" err="1"/>
              <a:t>элиминирленуіне</a:t>
            </a:r>
            <a:r>
              <a:rPr lang="ru-RU" sz="2100" dirty="0"/>
              <a:t> (</a:t>
            </a:r>
            <a:r>
              <a:rPr lang="ru-RU" sz="2100" dirty="0" err="1"/>
              <a:t>жоюына</a:t>
            </a:r>
            <a:r>
              <a:rPr lang="ru-RU" sz="2100" dirty="0"/>
              <a:t>) </a:t>
            </a:r>
            <a:r>
              <a:rPr lang="ru-RU" sz="2100" dirty="0" err="1"/>
              <a:t>әкелуі</a:t>
            </a:r>
            <a:r>
              <a:rPr lang="ru-RU" sz="2100" dirty="0"/>
              <a:t> </a:t>
            </a:r>
            <a:r>
              <a:rPr lang="ru-RU" sz="2100" dirty="0" err="1"/>
              <a:t>мүмкін</a:t>
            </a:r>
            <a:r>
              <a:rPr lang="ru-RU" sz="2100" dirty="0"/>
              <a:t>. </a:t>
            </a:r>
            <a:r>
              <a:rPr lang="ru-RU" sz="2100" dirty="0" err="1"/>
              <a:t>Мұндай</a:t>
            </a:r>
            <a:r>
              <a:rPr lang="ru-RU" sz="2100" dirty="0"/>
              <a:t> </a:t>
            </a:r>
            <a:r>
              <a:rPr lang="ru-RU" sz="2100" dirty="0" err="1"/>
              <a:t>реакцияларға</a:t>
            </a:r>
            <a:r>
              <a:rPr lang="ru-RU" sz="2100" dirty="0"/>
              <a:t> </a:t>
            </a:r>
            <a:r>
              <a:rPr lang="ru-RU" sz="2100" dirty="0" err="1"/>
              <a:t>молекулаішілік</a:t>
            </a:r>
            <a:r>
              <a:rPr lang="ru-RU" sz="2100" dirty="0"/>
              <a:t> </a:t>
            </a:r>
            <a:r>
              <a:rPr lang="ru-RU" sz="2100" dirty="0" err="1"/>
              <a:t>тотығу-тотықсыздану</a:t>
            </a:r>
            <a:r>
              <a:rPr lang="ru-RU" sz="2100" dirty="0"/>
              <a:t> </a:t>
            </a:r>
            <a:r>
              <a:rPr lang="ru-RU" sz="2100" dirty="0" err="1"/>
              <a:t>реакциялары</a:t>
            </a:r>
            <a:r>
              <a:rPr lang="ru-RU" sz="2100" dirty="0"/>
              <a:t>, </a:t>
            </a:r>
            <a:r>
              <a:rPr lang="ru-RU" sz="2100" dirty="0" err="1"/>
              <a:t>қос</a:t>
            </a:r>
            <a:r>
              <a:rPr lang="ru-RU" sz="2100" dirty="0"/>
              <a:t> </a:t>
            </a:r>
            <a:r>
              <a:rPr lang="ru-RU" sz="2100" dirty="0" err="1"/>
              <a:t>байланыстағы</a:t>
            </a:r>
            <a:r>
              <a:rPr lang="ru-RU" sz="2100" dirty="0"/>
              <a:t> </a:t>
            </a:r>
            <a:r>
              <a:rPr lang="ru-RU" sz="2100" dirty="0" err="1"/>
              <a:t>цис</a:t>
            </a:r>
            <a:r>
              <a:rPr lang="ru-RU" sz="2100" dirty="0"/>
              <a:t>-транс </a:t>
            </a:r>
            <a:r>
              <a:rPr lang="ru-RU" sz="2100" dirty="0" err="1"/>
              <a:t>қайта</a:t>
            </a:r>
            <a:r>
              <a:rPr lang="ru-RU" sz="2100" dirty="0"/>
              <a:t> </a:t>
            </a:r>
            <a:r>
              <a:rPr lang="ru-RU" sz="2100" dirty="0" err="1"/>
              <a:t>құрылуы</a:t>
            </a:r>
            <a:r>
              <a:rPr lang="ru-RU" sz="2100" dirty="0"/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dirty="0" err="1"/>
              <a:t>қос</a:t>
            </a:r>
            <a:r>
              <a:rPr lang="ru-RU" sz="2100" dirty="0"/>
              <a:t> </a:t>
            </a:r>
            <a:r>
              <a:rPr lang="ru-RU" sz="2100" dirty="0" err="1"/>
              <a:t>байланыстың</a:t>
            </a:r>
            <a:r>
              <a:rPr lang="ru-RU" sz="2100" dirty="0"/>
              <a:t> </a:t>
            </a:r>
            <a:r>
              <a:rPr lang="ru-RU" sz="2100" dirty="0" err="1"/>
              <a:t>берілуі</a:t>
            </a:r>
            <a:r>
              <a:rPr lang="ru-RU" sz="2100" dirty="0"/>
              <a:t> </a:t>
            </a:r>
            <a:r>
              <a:rPr lang="ru-RU" sz="2100" dirty="0" err="1"/>
              <a:t>жатады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4. </a:t>
            </a:r>
            <a:r>
              <a:rPr lang="ru-RU" sz="2100" b="1" dirty="0"/>
              <a:t>Бос </a:t>
            </a:r>
            <a:r>
              <a:rPr lang="ru-RU" sz="2100" b="1" dirty="0" err="1"/>
              <a:t>радикалдардың</a:t>
            </a:r>
            <a:r>
              <a:rPr lang="ru-RU" sz="2100" b="1" dirty="0"/>
              <a:t> </a:t>
            </a:r>
            <a:r>
              <a:rPr lang="ru-RU" sz="2100" b="1" dirty="0" err="1"/>
              <a:t>түзілуімен</a:t>
            </a:r>
            <a:r>
              <a:rPr lang="ru-RU" sz="2100" b="1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коваленттік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байланыстың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/>
              <a:t>гомолитикалық</a:t>
            </a:r>
            <a:r>
              <a:rPr lang="ru-RU" sz="2100" b="1" dirty="0"/>
              <a:t> </a:t>
            </a:r>
            <a:r>
              <a:rPr lang="ru-RU" sz="2100" b="1" dirty="0" err="1"/>
              <a:t>ыдырауы</a:t>
            </a:r>
            <a:r>
              <a:rPr lang="ru-RU" sz="2100" b="1" dirty="0"/>
              <a:t> </a:t>
            </a:r>
            <a:r>
              <a:rPr lang="ru-RU" sz="2100" dirty="0" err="1"/>
              <a:t>кейбір</a:t>
            </a:r>
            <a:r>
              <a:rPr lang="ru-RU" sz="2100" dirty="0"/>
              <a:t> </a:t>
            </a:r>
            <a:r>
              <a:rPr lang="ru-RU" sz="2100" dirty="0" err="1"/>
              <a:t>метаболикалық</a:t>
            </a:r>
            <a:r>
              <a:rPr lang="ru-RU" sz="2100" dirty="0"/>
              <a:t> </a:t>
            </a:r>
            <a:r>
              <a:rPr lang="ru-RU" sz="2100" dirty="0" err="1"/>
              <a:t>реакцияларда</a:t>
            </a:r>
            <a:r>
              <a:rPr lang="ru-RU" sz="2100" dirty="0"/>
              <a:t>, </a:t>
            </a:r>
            <a:r>
              <a:rPr lang="ru-RU" sz="2100" dirty="0" err="1"/>
              <a:t>мысалы</a:t>
            </a:r>
            <a:r>
              <a:rPr lang="ru-RU" sz="2100" dirty="0"/>
              <a:t>, </a:t>
            </a:r>
            <a:r>
              <a:rPr lang="ru-RU" sz="2100" dirty="0" err="1"/>
              <a:t>изомерлену</a:t>
            </a:r>
            <a:r>
              <a:rPr lang="ru-RU" sz="2100" dirty="0"/>
              <a:t>, </a:t>
            </a:r>
            <a:r>
              <a:rPr lang="ru-RU" sz="2100" dirty="0" err="1"/>
              <a:t>декарбоксилдену</a:t>
            </a:r>
            <a:r>
              <a:rPr lang="ru-RU" sz="2100" dirty="0"/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dirty="0" err="1"/>
              <a:t>редуктазалар</a:t>
            </a:r>
            <a:r>
              <a:rPr lang="ru-RU" sz="2100" dirty="0"/>
              <a:t> </a:t>
            </a:r>
            <a:r>
              <a:rPr lang="ru-RU" sz="2100" dirty="0" err="1"/>
              <a:t>катализдейтін</a:t>
            </a:r>
            <a:r>
              <a:rPr lang="ru-RU" sz="2100" dirty="0"/>
              <a:t> </a:t>
            </a:r>
            <a:r>
              <a:rPr lang="ru-RU" sz="2100" dirty="0" err="1"/>
              <a:t>реакцияларда</a:t>
            </a:r>
            <a:r>
              <a:rPr lang="ru-RU" sz="2100" dirty="0"/>
              <a:t> </a:t>
            </a:r>
            <a:r>
              <a:rPr lang="ru-RU" sz="2100" dirty="0" err="1"/>
              <a:t>жүреді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5. </a:t>
            </a:r>
            <a:r>
              <a:rPr lang="ru-RU" sz="2100" b="1" dirty="0" err="1"/>
              <a:t>Фосфорил</a:t>
            </a:r>
            <a:r>
              <a:rPr lang="ru-RU" sz="2100" b="1" dirty="0"/>
              <a:t> </a:t>
            </a:r>
            <a:r>
              <a:rPr lang="ru-RU" sz="2100" b="1" dirty="0" err="1"/>
              <a:t>тобының</a:t>
            </a:r>
            <a:r>
              <a:rPr lang="ru-RU" sz="2100" dirty="0"/>
              <a:t> </a:t>
            </a:r>
            <a:r>
              <a:rPr lang="ru-RU" sz="2100" dirty="0" err="1"/>
              <a:t>тасымалдануымен</a:t>
            </a:r>
            <a:r>
              <a:rPr lang="ru-RU" sz="2100" dirty="0"/>
              <a:t> </a:t>
            </a:r>
            <a:r>
              <a:rPr lang="ru-RU" sz="2100" dirty="0" err="1"/>
              <a:t>жүретін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реакциялар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жасушада</a:t>
            </a:r>
            <a:r>
              <a:rPr lang="ru-RU" sz="2100" dirty="0"/>
              <a:t> </a:t>
            </a:r>
            <a:r>
              <a:rPr lang="ru-RU" sz="2100" dirty="0" err="1"/>
              <a:t>ерекше</a:t>
            </a:r>
            <a:r>
              <a:rPr lang="ru-RU" sz="2100" dirty="0"/>
              <a:t> </a:t>
            </a:r>
            <a:r>
              <a:rPr lang="ru-RU" sz="2100" dirty="0" err="1"/>
              <a:t>маңызды</a:t>
            </a:r>
            <a:r>
              <a:rPr lang="ru-RU" sz="2100" dirty="0"/>
              <a:t> </a:t>
            </a:r>
            <a:r>
              <a:rPr lang="ru-RU" sz="2100" dirty="0" err="1"/>
              <a:t>рөл</a:t>
            </a:r>
            <a:r>
              <a:rPr lang="ru-RU" sz="2100" dirty="0"/>
              <a:t> </a:t>
            </a:r>
            <a:r>
              <a:rPr lang="ru-RU" sz="2100" dirty="0" err="1"/>
              <a:t>атқарады</a:t>
            </a:r>
            <a:r>
              <a:rPr lang="ru-RU" sz="2100" dirty="0"/>
              <a:t>; </a:t>
            </a:r>
            <a:r>
              <a:rPr lang="ru-RU" sz="2100" dirty="0" err="1"/>
              <a:t>бұл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молекулаларды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белсендіру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тәсілі</a:t>
            </a:r>
            <a:r>
              <a:rPr lang="ru-RU" sz="2100" dirty="0"/>
              <a:t>, </a:t>
            </a:r>
            <a:r>
              <a:rPr lang="ru-RU" sz="2100" dirty="0" err="1"/>
              <a:t>олар</a:t>
            </a:r>
            <a:r>
              <a:rPr lang="ru-RU" sz="2100" dirty="0"/>
              <a:t> </a:t>
            </a:r>
            <a:r>
              <a:rPr lang="ru-RU" sz="2100" dirty="0" err="1"/>
              <a:t>мұндай</a:t>
            </a:r>
            <a:r>
              <a:rPr lang="ru-RU" sz="2100" dirty="0"/>
              <a:t> </a:t>
            </a:r>
            <a:r>
              <a:rPr lang="ru-RU" sz="2100" dirty="0" err="1"/>
              <a:t>белсендірусіз</a:t>
            </a:r>
            <a:r>
              <a:rPr lang="ru-RU" sz="2100" dirty="0"/>
              <a:t> </a:t>
            </a:r>
            <a:r>
              <a:rPr lang="ru-RU" sz="2100" dirty="0" err="1"/>
              <a:t>әрі</a:t>
            </a:r>
            <a:r>
              <a:rPr lang="ru-RU" sz="2100" dirty="0"/>
              <a:t> </a:t>
            </a:r>
            <a:r>
              <a:rPr lang="ru-RU" sz="2100" dirty="0" err="1"/>
              <a:t>қарай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</a:t>
            </a:r>
            <a:r>
              <a:rPr lang="ru-RU" sz="2100" dirty="0" err="1"/>
              <a:t>өзгерістерге</a:t>
            </a:r>
            <a:r>
              <a:rPr lang="ru-RU" sz="2100" dirty="0"/>
              <a:t> </a:t>
            </a:r>
            <a:r>
              <a:rPr lang="ru-RU" sz="2100" dirty="0" err="1"/>
              <a:t>ұшырамайды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6. </a:t>
            </a:r>
            <a:r>
              <a:rPr lang="ru-RU" sz="2100" b="1" dirty="0" err="1"/>
              <a:t>Тотығу-тотықсыздану</a:t>
            </a:r>
            <a:r>
              <a:rPr lang="ru-RU" sz="2100" b="1" dirty="0"/>
              <a:t> </a:t>
            </a:r>
            <a:r>
              <a:rPr lang="ru-RU" sz="2100" b="1" dirty="0" err="1"/>
              <a:t>реакциялары</a:t>
            </a:r>
            <a:r>
              <a:rPr lang="ru-RU" sz="2100" b="1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электрондардың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жоғалуы</a:t>
            </a:r>
            <a:r>
              <a:rPr lang="ru-RU" sz="2100" b="1" dirty="0">
                <a:solidFill>
                  <a:srgbClr val="FF0000"/>
                </a:solidFill>
              </a:rPr>
              <a:t> мен </a:t>
            </a:r>
            <a:r>
              <a:rPr lang="ru-RU" sz="2100" b="1" dirty="0" err="1">
                <a:solidFill>
                  <a:srgbClr val="FF0000"/>
                </a:solidFill>
              </a:rPr>
              <a:t>күшеюімен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бірге</a:t>
            </a:r>
            <a:r>
              <a:rPr lang="ru-RU" sz="2100" dirty="0"/>
              <a:t> </a:t>
            </a:r>
            <a:r>
              <a:rPr lang="ru-RU" sz="2100" dirty="0" err="1"/>
              <a:t>жүреді</a:t>
            </a:r>
            <a:r>
              <a:rPr lang="ru-RU" sz="2100" dirty="0"/>
              <a:t>: </a:t>
            </a:r>
            <a:r>
              <a:rPr lang="ru-RU" sz="2100" b="1" dirty="0" err="1"/>
              <a:t>бір</a:t>
            </a:r>
            <a:r>
              <a:rPr lang="ru-RU" sz="2100" b="1" dirty="0"/>
              <a:t> </a:t>
            </a:r>
            <a:r>
              <a:rPr lang="ru-RU" sz="2100" b="1" dirty="0" err="1"/>
              <a:t>зат</a:t>
            </a:r>
            <a:r>
              <a:rPr lang="ru-RU" sz="2100" b="1" dirty="0"/>
              <a:t> </a:t>
            </a:r>
            <a:r>
              <a:rPr lang="ru-RU" sz="2100" b="1" dirty="0" err="1"/>
              <a:t>электрондарды</a:t>
            </a:r>
            <a:r>
              <a:rPr lang="ru-RU" sz="2100" b="1" dirty="0"/>
              <a:t> </a:t>
            </a:r>
            <a:r>
              <a:rPr lang="ru-RU" sz="2100" b="1" dirty="0" err="1"/>
              <a:t>қабылдап</a:t>
            </a:r>
            <a:r>
              <a:rPr lang="ru-RU" sz="2100" b="1" dirty="0"/>
              <a:t>, </a:t>
            </a:r>
            <a:r>
              <a:rPr lang="ru-RU" sz="2100" b="1" dirty="0" err="1"/>
              <a:t>тотықсызданады</a:t>
            </a:r>
            <a:r>
              <a:rPr lang="ru-RU" sz="2100" b="1" dirty="0"/>
              <a:t>, ал </a:t>
            </a:r>
            <a:r>
              <a:rPr lang="ru-RU" sz="2100" b="1" dirty="0" err="1"/>
              <a:t>екінші</a:t>
            </a:r>
            <a:r>
              <a:rPr lang="ru-RU" sz="2100" b="1" dirty="0"/>
              <a:t> </a:t>
            </a:r>
            <a:r>
              <a:rPr lang="ru-RU" sz="2100" b="1" dirty="0" err="1"/>
              <a:t>зат</a:t>
            </a:r>
            <a:r>
              <a:rPr lang="ru-RU" sz="2100" b="1" dirty="0"/>
              <a:t> </a:t>
            </a:r>
            <a:r>
              <a:rPr lang="ru-RU" sz="2100" b="1" dirty="0" err="1"/>
              <a:t>электрондарын</a:t>
            </a:r>
            <a:r>
              <a:rPr lang="ru-RU" sz="2100" b="1" dirty="0"/>
              <a:t> </a:t>
            </a:r>
            <a:r>
              <a:rPr lang="ru-RU" sz="2100" b="1" dirty="0" err="1"/>
              <a:t>беріп</a:t>
            </a:r>
            <a:r>
              <a:rPr lang="ru-RU" sz="2100" b="1" dirty="0"/>
              <a:t>, </a:t>
            </a:r>
            <a:r>
              <a:rPr lang="ru-RU" sz="2100" b="1" dirty="0" err="1"/>
              <a:t>тотығады</a:t>
            </a:r>
            <a:r>
              <a:rPr lang="ru-RU" sz="2100" dirty="0"/>
              <a:t>. </a:t>
            </a:r>
            <a:r>
              <a:rPr lang="ru-RU" sz="2100" dirty="0" err="1"/>
              <a:t>Тотығу</a:t>
            </a:r>
            <a:r>
              <a:rPr lang="ru-RU" sz="2100" dirty="0"/>
              <a:t> </a:t>
            </a:r>
            <a:r>
              <a:rPr lang="ru-RU" sz="2100" dirty="0" err="1"/>
              <a:t>реакциялары</a:t>
            </a:r>
            <a:r>
              <a:rPr lang="ru-RU" sz="2100" dirty="0"/>
              <a:t> </a:t>
            </a:r>
            <a:r>
              <a:rPr lang="ru-RU" sz="2100" dirty="0" err="1"/>
              <a:t>әдетте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энергияның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бөлінуімен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жүреді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b="1" dirty="0" err="1"/>
              <a:t>катаболизмде</a:t>
            </a:r>
            <a:r>
              <a:rPr lang="ru-RU" sz="2100" b="1" dirty="0"/>
              <a:t> </a:t>
            </a:r>
            <a:r>
              <a:rPr lang="ru-RU" sz="2100" b="1" dirty="0" err="1"/>
              <a:t>маңызды</a:t>
            </a:r>
            <a:r>
              <a:rPr lang="ru-RU" sz="2100" b="1" dirty="0"/>
              <a:t> </a:t>
            </a:r>
            <a:r>
              <a:rPr lang="ru-RU" sz="2100" b="1" dirty="0" err="1"/>
              <a:t>рөл</a:t>
            </a:r>
            <a:r>
              <a:rPr lang="ru-RU" sz="2100" b="1" dirty="0"/>
              <a:t> </a:t>
            </a:r>
            <a:r>
              <a:rPr lang="ru-RU" sz="2100" b="1" dirty="0" err="1"/>
              <a:t>атқарады</a:t>
            </a:r>
            <a:r>
              <a:rPr lang="ru-RU" sz="2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599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197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796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524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73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300" y="2096185"/>
            <a:ext cx="7258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Назар </a:t>
            </a:r>
            <a:r>
              <a:rPr lang="ru-RU" sz="4000" b="1" dirty="0" err="1">
                <a:solidFill>
                  <a:srgbClr val="FF0000"/>
                </a:solidFill>
              </a:rPr>
              <a:t>аударғандарыңызға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РАҚМЕТ!!!</a:t>
            </a:r>
          </a:p>
        </p:txBody>
      </p:sp>
    </p:spTree>
    <p:extLst>
      <p:ext uri="{BB962C8B-B14F-4D97-AF65-F5344CB8AC3E}">
        <p14:creationId xmlns:p14="http://schemas.microsoft.com/office/powerpoint/2010/main" val="128530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73" y="252995"/>
            <a:ext cx="11515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000" b="1" dirty="0" err="1">
                <a:solidFill>
                  <a:srgbClr val="FF0000"/>
                </a:solidFill>
              </a:rPr>
              <a:t>Бірінші</a:t>
            </a:r>
            <a:r>
              <a:rPr lang="ru-RU" sz="2000" b="1" dirty="0">
                <a:solidFill>
                  <a:srgbClr val="FF0000"/>
                </a:solidFill>
              </a:rPr>
              <a:t> принцип </a:t>
            </a:r>
            <a:r>
              <a:rPr lang="ru-RU" sz="2000" b="1" dirty="0" err="1">
                <a:solidFill>
                  <a:srgbClr val="FF0000"/>
                </a:solidFill>
              </a:rPr>
              <a:t>тұжырымдайды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r>
              <a:rPr lang="ru-RU" sz="2000" b="1" dirty="0" err="1"/>
              <a:t>ковалентті</a:t>
            </a:r>
            <a:r>
              <a:rPr lang="ru-RU" sz="2000" b="1" dirty="0"/>
              <a:t> </a:t>
            </a:r>
            <a:r>
              <a:rPr lang="ru-RU" sz="2000" b="1" dirty="0" err="1"/>
              <a:t>химиялық</a:t>
            </a:r>
            <a:r>
              <a:rPr lang="ru-RU" sz="2000" b="1" dirty="0"/>
              <a:t> </a:t>
            </a:r>
            <a:r>
              <a:rPr lang="ru-RU" sz="2000" b="1" dirty="0" err="1"/>
              <a:t>байланыс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электрон </a:t>
            </a:r>
            <a:r>
              <a:rPr lang="ru-RU" sz="2000" b="1" dirty="0" err="1">
                <a:solidFill>
                  <a:srgbClr val="FF0000"/>
                </a:solidFill>
              </a:rPr>
              <a:t>жұбының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әлеуметтенуі</a:t>
            </a:r>
            <a:r>
              <a:rPr lang="ru-RU" sz="2000" b="1" dirty="0">
                <a:solidFill>
                  <a:srgbClr val="FF0000"/>
                </a:solidFill>
              </a:rPr>
              <a:t> (обобществления) </a:t>
            </a:r>
            <a:r>
              <a:rPr lang="ru-RU" sz="2000" dirty="0" err="1"/>
              <a:t>нәтижесінде</a:t>
            </a:r>
            <a:r>
              <a:rPr lang="ru-RU" sz="2000" dirty="0"/>
              <a:t> </a:t>
            </a:r>
            <a:r>
              <a:rPr lang="ru-RU" sz="2000" b="1" dirty="0" err="1"/>
              <a:t>түзіледі</a:t>
            </a:r>
            <a:r>
              <a:rPr lang="ru-RU" sz="2000" b="1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байланыстың</a:t>
            </a:r>
            <a:r>
              <a:rPr lang="ru-RU" sz="2000" dirty="0"/>
              <a:t> </a:t>
            </a:r>
            <a:r>
              <a:rPr lang="ru-RU" sz="2000" b="1" dirty="0" err="1"/>
              <a:t>үзілуі</a:t>
            </a:r>
            <a:r>
              <a:rPr lang="ru-RU" sz="2000" b="1" dirty="0"/>
              <a:t> </a:t>
            </a:r>
            <a:r>
              <a:rPr lang="ru-RU" sz="2000" b="1" dirty="0" err="1"/>
              <a:t>екі</a:t>
            </a:r>
            <a:r>
              <a:rPr lang="ru-RU" sz="2000" b="1" dirty="0"/>
              <a:t> </a:t>
            </a:r>
            <a:r>
              <a:rPr lang="ru-RU" sz="2000" b="1" dirty="0" err="1"/>
              <a:t>жолмен</a:t>
            </a:r>
            <a:r>
              <a:rPr lang="ru-RU" sz="2000" b="1" dirty="0"/>
              <a:t> </a:t>
            </a:r>
            <a:r>
              <a:rPr lang="ru-RU" sz="2000" b="1" dirty="0" err="1"/>
              <a:t>жүруі</a:t>
            </a:r>
            <a:r>
              <a:rPr lang="ru-RU" sz="2000" b="1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(13-1-сурет).</a:t>
            </a:r>
          </a:p>
          <a:p>
            <a:pPr indent="542925" algn="just"/>
            <a:r>
              <a:rPr lang="ru-RU" sz="2000" b="1" dirty="0" err="1">
                <a:solidFill>
                  <a:srgbClr val="FF0000"/>
                </a:solidFill>
              </a:rPr>
              <a:t>Гомолитикалық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ыдырауда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түзуге</a:t>
            </a:r>
            <a:r>
              <a:rPr lang="ru-RU" sz="2000" dirty="0"/>
              <a:t> </a:t>
            </a:r>
            <a:r>
              <a:rPr lang="ru-RU" sz="2000" dirty="0" err="1"/>
              <a:t>қатысатын</a:t>
            </a:r>
            <a:r>
              <a:rPr lang="ru-RU" sz="2000" dirty="0"/>
              <a:t> </a:t>
            </a:r>
            <a:r>
              <a:rPr lang="ru-RU" sz="2000" b="1" dirty="0" err="1"/>
              <a:t>әрбір</a:t>
            </a:r>
            <a:r>
              <a:rPr lang="ru-RU" sz="2000" b="1" dirty="0"/>
              <a:t> атом </a:t>
            </a:r>
            <a:r>
              <a:rPr lang="ru-RU" sz="2000" b="1" dirty="0" err="1">
                <a:solidFill>
                  <a:srgbClr val="FF0000"/>
                </a:solidFill>
              </a:rPr>
              <a:t>жұпталмаған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бір</a:t>
            </a:r>
            <a:r>
              <a:rPr lang="ru-RU" sz="2000" b="1" dirty="0">
                <a:solidFill>
                  <a:srgbClr val="FF0000"/>
                </a:solidFill>
              </a:rPr>
              <a:t> электроны бар бос </a:t>
            </a:r>
            <a:r>
              <a:rPr lang="ru-RU" sz="2000" b="1" dirty="0" err="1">
                <a:solidFill>
                  <a:srgbClr val="FF0000"/>
                </a:solidFill>
              </a:rPr>
              <a:t>радикалға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айналады</a:t>
            </a:r>
            <a:r>
              <a:rPr lang="ru-RU" sz="2000" dirty="0"/>
              <a:t>.</a:t>
            </a:r>
          </a:p>
          <a:p>
            <a:pPr indent="542925" algn="just"/>
            <a:r>
              <a:rPr lang="ru-RU" sz="2000" dirty="0" err="1"/>
              <a:t>Жиі</a:t>
            </a:r>
            <a:r>
              <a:rPr lang="ru-RU" sz="2000" dirty="0"/>
              <a:t> </a:t>
            </a:r>
            <a:r>
              <a:rPr lang="ru-RU" sz="2000" dirty="0" err="1"/>
              <a:t>кездесетін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гетеролитикалық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бөлінуде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/>
              <a:t>екі</a:t>
            </a:r>
            <a:r>
              <a:rPr lang="ru-RU" sz="2000" b="1" dirty="0"/>
              <a:t> электрон да </a:t>
            </a:r>
            <a:r>
              <a:rPr lang="ru-RU" sz="2000" b="1" dirty="0" err="1">
                <a:solidFill>
                  <a:srgbClr val="FF0000"/>
                </a:solidFill>
              </a:rPr>
              <a:t>екі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атомның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біреуімен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байланысқан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күйінде</a:t>
            </a:r>
            <a:r>
              <a:rPr lang="ru-RU" sz="2000" dirty="0"/>
              <a:t> </a:t>
            </a:r>
            <a:r>
              <a:rPr lang="ru-RU" sz="2000" dirty="0" err="1"/>
              <a:t>қалады</a:t>
            </a:r>
            <a:r>
              <a:rPr lang="ru-RU" sz="2000" dirty="0"/>
              <a:t>.</a:t>
            </a:r>
          </a:p>
          <a:p>
            <a:pPr indent="542925" algn="just"/>
            <a:r>
              <a:rPr lang="ru-RU" sz="2000" dirty="0"/>
              <a:t>13-1-суретте </a:t>
            </a:r>
            <a:r>
              <a:rPr lang="en-US" sz="2000" dirty="0"/>
              <a:t>C-C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C-H </a:t>
            </a:r>
            <a:r>
              <a:rPr lang="ru-RU" sz="2000" dirty="0" err="1"/>
              <a:t>байланыстарының</a:t>
            </a:r>
            <a:r>
              <a:rPr lang="ru-RU" sz="2000" dirty="0"/>
              <a:t> </a:t>
            </a:r>
            <a:r>
              <a:rPr lang="ru-RU" sz="2000" dirty="0" err="1"/>
              <a:t>үзілуі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жиі</a:t>
            </a:r>
            <a:r>
              <a:rPr lang="ru-RU" sz="2000" dirty="0"/>
              <a:t> </a:t>
            </a:r>
            <a:r>
              <a:rPr lang="ru-RU" sz="2000" dirty="0" err="1"/>
              <a:t>түзілетін</a:t>
            </a:r>
            <a:r>
              <a:rPr lang="ru-RU" sz="2000" dirty="0"/>
              <a:t> </a:t>
            </a:r>
            <a:r>
              <a:rPr lang="ru-RU" sz="2000" dirty="0" err="1"/>
              <a:t>түрлер</a:t>
            </a:r>
            <a:r>
              <a:rPr lang="ru-RU" sz="2000" dirty="0"/>
              <a:t> </a:t>
            </a:r>
            <a:r>
              <a:rPr lang="ru-RU" sz="2000" dirty="0" err="1"/>
              <a:t>көрсетілген</a:t>
            </a:r>
            <a:r>
              <a:rPr lang="ru-RU" sz="2000" dirty="0"/>
              <a:t>.</a:t>
            </a:r>
          </a:p>
          <a:p>
            <a:pPr indent="542925" algn="just"/>
            <a:r>
              <a:rPr lang="ru-RU" sz="2000" b="1" dirty="0" err="1">
                <a:solidFill>
                  <a:srgbClr val="FF0000"/>
                </a:solidFill>
              </a:rPr>
              <a:t>Карбаниондар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карбокатиондар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және</a:t>
            </a:r>
            <a:r>
              <a:rPr lang="ru-RU" sz="2000" b="1" dirty="0">
                <a:solidFill>
                  <a:srgbClr val="FF0000"/>
                </a:solidFill>
              </a:rPr>
              <a:t> гидрид </a:t>
            </a:r>
            <a:r>
              <a:rPr lang="ru-RU" sz="2000" b="1" dirty="0" err="1">
                <a:solidFill>
                  <a:srgbClr val="FF0000"/>
                </a:solidFill>
              </a:rPr>
              <a:t>иондары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өте</a:t>
            </a:r>
            <a:r>
              <a:rPr lang="ru-RU" sz="2000" dirty="0"/>
              <a:t> </a:t>
            </a:r>
            <a:r>
              <a:rPr lang="ru-RU" sz="2000" dirty="0" err="1"/>
              <a:t>тұрақсыз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қасиет</a:t>
            </a:r>
            <a:r>
              <a:rPr lang="ru-RU" sz="2000" dirty="0"/>
              <a:t> </a:t>
            </a:r>
            <a:r>
              <a:rPr lang="ru-RU" sz="2000" dirty="0" err="1"/>
              <a:t>негізінен</a:t>
            </a:r>
            <a:r>
              <a:rPr lang="ru-RU" sz="2000" dirty="0"/>
              <a:t> осы </a:t>
            </a:r>
            <a:r>
              <a:rPr lang="ru-RU" sz="2000" dirty="0" err="1"/>
              <a:t>иондардың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қасиеттерін</a:t>
            </a:r>
            <a:r>
              <a:rPr lang="ru-RU" sz="2000" dirty="0"/>
              <a:t> </a:t>
            </a:r>
            <a:r>
              <a:rPr lang="ru-RU" sz="2000" dirty="0" err="1"/>
              <a:t>анықтайды</a:t>
            </a:r>
            <a:r>
              <a:rPr lang="ru-RU" sz="2000" dirty="0"/>
              <a:t>.</a:t>
            </a:r>
          </a:p>
          <a:p>
            <a:pPr indent="542925" algn="just"/>
            <a:r>
              <a:rPr lang="ru-RU" sz="2000" b="1" dirty="0" err="1">
                <a:solidFill>
                  <a:srgbClr val="FF0000"/>
                </a:solidFill>
              </a:rPr>
              <a:t>Екінші</a:t>
            </a:r>
            <a:r>
              <a:rPr lang="ru-RU" sz="2000" b="1" dirty="0">
                <a:solidFill>
                  <a:srgbClr val="FF0000"/>
                </a:solidFill>
              </a:rPr>
              <a:t> принцип </a:t>
            </a:r>
            <a:r>
              <a:rPr lang="ru-RU" sz="2000" b="1" dirty="0" err="1">
                <a:solidFill>
                  <a:srgbClr val="FF0000"/>
                </a:solidFill>
              </a:rPr>
              <a:t>тұжырымдайды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dirty="0"/>
              <a:t> </a:t>
            </a:r>
            <a:r>
              <a:rPr lang="ru-RU" sz="2000" dirty="0" err="1"/>
              <a:t>көптеген</a:t>
            </a:r>
            <a:r>
              <a:rPr lang="ru-RU" sz="2000" dirty="0"/>
              <a:t> </a:t>
            </a:r>
            <a:r>
              <a:rPr lang="ru-RU" sz="2000" b="1" dirty="0" err="1"/>
              <a:t>биохимиялық</a:t>
            </a:r>
            <a:r>
              <a:rPr lang="ru-RU" sz="2000" b="1" dirty="0"/>
              <a:t> </a:t>
            </a:r>
            <a:r>
              <a:rPr lang="ru-RU" sz="2000" b="1" dirty="0" err="1"/>
              <a:t>реакциялар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нуклеофильдер</a:t>
            </a:r>
            <a:r>
              <a:rPr lang="ru-RU" sz="2000" dirty="0"/>
              <a:t> (</a:t>
            </a:r>
            <a:r>
              <a:rPr lang="ru-RU" sz="2000" dirty="0" err="1"/>
              <a:t>электрондарға</a:t>
            </a:r>
            <a:r>
              <a:rPr lang="ru-RU" sz="2000" dirty="0"/>
              <a:t> бай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оларды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атомдар</a:t>
            </a:r>
            <a:r>
              <a:rPr lang="ru-RU" sz="2000" dirty="0"/>
              <a:t> мен </a:t>
            </a:r>
            <a:r>
              <a:rPr lang="ru-RU" sz="2000" dirty="0" err="1"/>
              <a:t>атомдар</a:t>
            </a:r>
            <a:r>
              <a:rPr lang="ru-RU" sz="2000" dirty="0"/>
              <a:t> </a:t>
            </a:r>
            <a:r>
              <a:rPr lang="ru-RU" sz="2000" dirty="0" err="1"/>
              <a:t>топтарына</a:t>
            </a:r>
            <a:r>
              <a:rPr lang="ru-RU" sz="2000" dirty="0"/>
              <a:t> </a:t>
            </a:r>
            <a:r>
              <a:rPr lang="ru-RU" sz="2000" dirty="0" err="1"/>
              <a:t>беруге</a:t>
            </a:r>
            <a:r>
              <a:rPr lang="ru-RU" sz="2000" dirty="0"/>
              <a:t> </a:t>
            </a:r>
            <a:r>
              <a:rPr lang="ru-RU" sz="2000" dirty="0" err="1"/>
              <a:t>қабілетті</a:t>
            </a:r>
            <a:r>
              <a:rPr lang="ru-RU" sz="2000" dirty="0"/>
              <a:t> </a:t>
            </a:r>
            <a:r>
              <a:rPr lang="ru-RU" sz="2000" dirty="0" err="1"/>
              <a:t>функционалды</a:t>
            </a:r>
            <a:r>
              <a:rPr lang="ru-RU" sz="2000" dirty="0"/>
              <a:t> </a:t>
            </a:r>
            <a:r>
              <a:rPr lang="ru-RU" sz="2000" dirty="0" err="1"/>
              <a:t>топтар</a:t>
            </a:r>
            <a:r>
              <a:rPr lang="ru-RU" sz="2000" dirty="0"/>
              <a:t>) мен </a:t>
            </a:r>
            <a:r>
              <a:rPr lang="ru-RU" sz="2000" b="1" dirty="0" err="1">
                <a:solidFill>
                  <a:srgbClr val="FF0000"/>
                </a:solidFill>
              </a:rPr>
              <a:t>электрофилдердің</a:t>
            </a:r>
            <a:r>
              <a:rPr lang="ru-RU" sz="2000" dirty="0"/>
              <a:t> (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топтардың</a:t>
            </a:r>
            <a:r>
              <a:rPr lang="ru-RU" sz="2000" dirty="0"/>
              <a:t> </a:t>
            </a:r>
            <a:r>
              <a:rPr lang="ru-RU" sz="2000" dirty="0" err="1"/>
              <a:t>электрондарын</a:t>
            </a:r>
            <a:r>
              <a:rPr lang="ru-RU" sz="2000" dirty="0"/>
              <a:t> </a:t>
            </a:r>
            <a:r>
              <a:rPr lang="ru-RU" sz="2000" dirty="0" err="1"/>
              <a:t>қабылдай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электрон </a:t>
            </a:r>
            <a:r>
              <a:rPr lang="ru-RU" sz="2000" dirty="0" err="1"/>
              <a:t>тапшылығы</a:t>
            </a:r>
            <a:r>
              <a:rPr lang="ru-RU" sz="2000" dirty="0"/>
              <a:t> бар </a:t>
            </a:r>
            <a:r>
              <a:rPr lang="ru-RU" sz="2000" dirty="0" err="1"/>
              <a:t>топтар</a:t>
            </a:r>
            <a:r>
              <a:rPr lang="ru-RU" sz="2000" dirty="0"/>
              <a:t>) </a:t>
            </a:r>
            <a:r>
              <a:rPr lang="ru-RU" sz="2000" b="1" dirty="0" err="1"/>
              <a:t>өзара</a:t>
            </a:r>
            <a:r>
              <a:rPr lang="ru-RU" sz="2000" b="1" dirty="0"/>
              <a:t> </a:t>
            </a:r>
            <a:r>
              <a:rPr lang="ru-RU" sz="2000" b="1" dirty="0" err="1"/>
              <a:t>әрекеттесуі</a:t>
            </a:r>
            <a:r>
              <a:rPr lang="ru-RU" sz="2000" b="1" dirty="0"/>
              <a:t> </a:t>
            </a:r>
            <a:r>
              <a:rPr lang="ru-RU" sz="2000" b="1" dirty="0" err="1"/>
              <a:t>арқылы</a:t>
            </a:r>
            <a:r>
              <a:rPr lang="ru-RU" sz="2000" b="1" dirty="0"/>
              <a:t> </a:t>
            </a:r>
            <a:r>
              <a:rPr lang="ru-RU" sz="2000" b="1" dirty="0" err="1"/>
              <a:t>жүреді</a:t>
            </a:r>
            <a:r>
              <a:rPr lang="ru-RU" sz="2000" dirty="0"/>
              <a:t>. </a:t>
            </a:r>
          </a:p>
          <a:p>
            <a:pPr indent="542925" algn="just"/>
            <a:r>
              <a:rPr lang="ru-RU" sz="2000" dirty="0" err="1"/>
              <a:t>Нуклеофилдер</a:t>
            </a:r>
            <a:r>
              <a:rPr lang="ru-RU" sz="2000" dirty="0"/>
              <a:t> </a:t>
            </a:r>
            <a:r>
              <a:rPr lang="ru-RU" sz="2000" dirty="0" err="1"/>
              <a:t>электрофилдермен</a:t>
            </a:r>
            <a:r>
              <a:rPr lang="ru-RU" sz="2000" dirty="0"/>
              <a:t> </a:t>
            </a:r>
            <a:r>
              <a:rPr lang="ru-RU" sz="2000" dirty="0" err="1"/>
              <a:t>әрекеттесе</a:t>
            </a:r>
            <a:r>
              <a:rPr lang="ru-RU" sz="2000" dirty="0"/>
              <a:t> </a:t>
            </a:r>
            <a:r>
              <a:rPr lang="ru-RU" sz="2000" dirty="0" err="1"/>
              <a:t>отырып</a:t>
            </a:r>
            <a:r>
              <a:rPr lang="ru-RU" sz="2000" dirty="0"/>
              <a:t>, </a:t>
            </a:r>
            <a:r>
              <a:rPr lang="ru-RU" sz="2000" dirty="0" err="1"/>
              <a:t>оларға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электрон </a:t>
            </a:r>
            <a:r>
              <a:rPr lang="ru-RU" sz="2000" b="1" dirty="0" err="1">
                <a:solidFill>
                  <a:srgbClr val="FF0000"/>
                </a:solidFill>
              </a:rPr>
              <a:t>береді</a:t>
            </a:r>
            <a:r>
              <a:rPr lang="ru-RU" sz="2000" dirty="0"/>
              <a:t>.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жүйелерде</a:t>
            </a:r>
            <a:r>
              <a:rPr lang="ru-RU" sz="2000" dirty="0"/>
              <a:t> </a:t>
            </a:r>
            <a:r>
              <a:rPr lang="ru-RU" sz="2000" dirty="0" err="1"/>
              <a:t>жиі</a:t>
            </a:r>
            <a:r>
              <a:rPr lang="ru-RU" sz="2000" dirty="0"/>
              <a:t> </a:t>
            </a:r>
            <a:r>
              <a:rPr lang="ru-RU" sz="2000" dirty="0" err="1"/>
              <a:t>кездесетін</a:t>
            </a:r>
            <a:r>
              <a:rPr lang="ru-RU" sz="2000" dirty="0"/>
              <a:t> </a:t>
            </a:r>
            <a:r>
              <a:rPr lang="ru-RU" sz="2000" dirty="0" err="1"/>
              <a:t>нуклеофилдер</a:t>
            </a:r>
            <a:r>
              <a:rPr lang="ru-RU" sz="2000" dirty="0"/>
              <a:t> мен </a:t>
            </a:r>
            <a:r>
              <a:rPr lang="ru-RU" sz="2000" dirty="0" err="1"/>
              <a:t>электрофилдер</a:t>
            </a:r>
            <a:r>
              <a:rPr lang="ru-RU" sz="2000" dirty="0"/>
              <a:t> 13-2-суретте </a:t>
            </a:r>
            <a:r>
              <a:rPr lang="ru-RU" sz="2000" dirty="0" err="1"/>
              <a:t>көрсетілген</a:t>
            </a:r>
            <a:r>
              <a:rPr lang="ru-RU" sz="2000" dirty="0"/>
              <a:t>. </a:t>
            </a:r>
          </a:p>
          <a:p>
            <a:pPr indent="542925" algn="just"/>
            <a:r>
              <a:rPr lang="ru-RU" sz="2000" b="1" dirty="0" err="1">
                <a:solidFill>
                  <a:srgbClr val="FF0000"/>
                </a:solidFill>
              </a:rPr>
              <a:t>Көміртек</a:t>
            </a:r>
            <a:r>
              <a:rPr lang="ru-RU" sz="2000" b="1" dirty="0">
                <a:solidFill>
                  <a:srgbClr val="FF0000"/>
                </a:solidFill>
              </a:rPr>
              <a:t> атомы </a:t>
            </a:r>
            <a:r>
              <a:rPr lang="ru-RU" sz="2000" dirty="0"/>
              <a:t>оны </a:t>
            </a:r>
            <a:r>
              <a:rPr lang="ru-RU" sz="2000" dirty="0" err="1"/>
              <a:t>қоршап</a:t>
            </a:r>
            <a:r>
              <a:rPr lang="ru-RU" sz="2000" dirty="0"/>
              <a:t> </a:t>
            </a:r>
            <a:r>
              <a:rPr lang="ru-RU" sz="2000" dirty="0" err="1"/>
              <a:t>тұрған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химиялық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байланыстар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мен </a:t>
            </a:r>
            <a:r>
              <a:rPr lang="ru-RU" sz="2000" b="1" dirty="0" err="1">
                <a:solidFill>
                  <a:srgbClr val="FF0000"/>
                </a:solidFill>
              </a:rPr>
              <a:t>функционалдық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топтарға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нуклеофил</a:t>
            </a:r>
            <a:r>
              <a:rPr lang="ru-RU" sz="2000" dirty="0"/>
              <a:t> де, </a:t>
            </a:r>
            <a:r>
              <a:rPr lang="ru-RU" sz="2000" b="1" dirty="0" err="1">
                <a:solidFill>
                  <a:srgbClr val="FF0000"/>
                </a:solidFill>
              </a:rPr>
              <a:t>электрофил</a:t>
            </a:r>
            <a:r>
              <a:rPr lang="ru-RU" sz="2000" dirty="0"/>
              <a:t> де </a:t>
            </a:r>
            <a:r>
              <a:rPr lang="ru-RU" sz="2000" dirty="0" err="1"/>
              <a:t>рөлін</a:t>
            </a:r>
            <a:r>
              <a:rPr lang="ru-RU" sz="2000" dirty="0"/>
              <a:t> </a:t>
            </a:r>
            <a:r>
              <a:rPr lang="ru-RU" sz="2000" dirty="0" err="1"/>
              <a:t>атқара</a:t>
            </a:r>
            <a:r>
              <a:rPr lang="ru-RU" sz="2000" dirty="0"/>
              <a:t> </a:t>
            </a:r>
            <a:r>
              <a:rPr lang="ru-RU" sz="2000" dirty="0" err="1"/>
              <a:t>алатынын</a:t>
            </a:r>
            <a:r>
              <a:rPr lang="ru-RU" sz="2000" dirty="0"/>
              <a:t> </a:t>
            </a:r>
            <a:r>
              <a:rPr lang="ru-RU" sz="2000" dirty="0" err="1"/>
              <a:t>ескерген</a:t>
            </a:r>
            <a:r>
              <a:rPr lang="ru-RU" sz="2000" dirty="0"/>
              <a:t> </a:t>
            </a:r>
            <a:r>
              <a:rPr lang="ru-RU" sz="2000" dirty="0" err="1"/>
              <a:t>жөн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33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654" y="242439"/>
            <a:ext cx="4853188" cy="6121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140" y="440989"/>
            <a:ext cx="5630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>
                <a:solidFill>
                  <a:srgbClr val="FF0000"/>
                </a:solidFill>
              </a:rPr>
              <a:t>13-1 </a:t>
            </a:r>
            <a:r>
              <a:rPr lang="ru-RU" sz="2400" b="1" dirty="0" err="1">
                <a:solidFill>
                  <a:srgbClr val="FF0000"/>
                </a:solidFill>
              </a:rPr>
              <a:t>сурет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dirty="0"/>
              <a:t>С—С </a:t>
            </a:r>
            <a:r>
              <a:rPr lang="ru-RU" sz="2400" dirty="0" err="1"/>
              <a:t>және</a:t>
            </a:r>
            <a:r>
              <a:rPr lang="ru-RU" sz="2400" dirty="0"/>
              <a:t> С—Н </a:t>
            </a:r>
            <a:r>
              <a:rPr lang="ru-RU" sz="2400" dirty="0" err="1"/>
              <a:t>байланыстарының</a:t>
            </a:r>
            <a:r>
              <a:rPr lang="ru-RU" sz="2400" dirty="0"/>
              <a:t> </a:t>
            </a:r>
            <a:r>
              <a:rPr lang="ru-RU" sz="2400" dirty="0" err="1"/>
              <a:t>үзілуінің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механизмі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гомолитикалық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жолмен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үзілгенде</a:t>
            </a:r>
            <a:r>
              <a:rPr lang="ru-RU" sz="2400" dirty="0"/>
              <a:t> </a:t>
            </a:r>
            <a:r>
              <a:rPr lang="ru-RU" sz="2400" dirty="0" err="1"/>
              <a:t>әрбір</a:t>
            </a:r>
            <a:r>
              <a:rPr lang="ru-RU" sz="2400" dirty="0"/>
              <a:t> атом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электронды</a:t>
            </a:r>
            <a:r>
              <a:rPr lang="ru-RU" sz="2400" b="1" dirty="0"/>
              <a:t> </a:t>
            </a:r>
            <a:r>
              <a:rPr lang="ru-RU" sz="2400" b="1" dirty="0" err="1"/>
              <a:t>өзінде</a:t>
            </a:r>
            <a:r>
              <a:rPr lang="ru-RU" sz="2400" b="1" dirty="0"/>
              <a:t> </a:t>
            </a:r>
            <a:r>
              <a:rPr lang="ru-RU" sz="2400" b="1" dirty="0" err="1"/>
              <a:t>ұстап</a:t>
            </a:r>
            <a:r>
              <a:rPr lang="ru-RU" sz="2400" b="1" dirty="0"/>
              <a:t> </a:t>
            </a:r>
            <a:r>
              <a:rPr lang="ru-RU" sz="2400" b="1" dirty="0" err="1"/>
              <a:t>қалады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көміртек</a:t>
            </a:r>
            <a:r>
              <a:rPr lang="ru-RU" sz="2400" dirty="0"/>
              <a:t> </a:t>
            </a:r>
            <a:r>
              <a:rPr lang="ru-RU" sz="2400" dirty="0" err="1"/>
              <a:t>радикалының</a:t>
            </a:r>
            <a:r>
              <a:rPr lang="ru-RU" sz="2400" dirty="0"/>
              <a:t> (</a:t>
            </a:r>
            <a:r>
              <a:rPr lang="ru-RU" sz="2400" dirty="0" err="1"/>
              <a:t>көміртекте</a:t>
            </a:r>
            <a:r>
              <a:rPr lang="ru-RU" sz="2400" dirty="0"/>
              <a:t> </a:t>
            </a:r>
            <a:r>
              <a:rPr lang="ru-RU" sz="2400" dirty="0" err="1"/>
              <a:t>жұпталмаған</a:t>
            </a:r>
            <a:r>
              <a:rPr lang="ru-RU" sz="2400" dirty="0"/>
              <a:t> электрон </a:t>
            </a:r>
            <a:r>
              <a:rPr lang="ru-RU" sz="2400" dirty="0" err="1"/>
              <a:t>болады</a:t>
            </a:r>
            <a:r>
              <a:rPr lang="ru-RU" sz="2400" dirty="0"/>
              <a:t>)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зарядталмаған</a:t>
            </a:r>
            <a:r>
              <a:rPr lang="ru-RU" sz="2400" dirty="0"/>
              <a:t> </a:t>
            </a:r>
            <a:r>
              <a:rPr lang="ru-RU" sz="2400" dirty="0" err="1"/>
              <a:t>атомдық</a:t>
            </a:r>
            <a:r>
              <a:rPr lang="ru-RU" sz="2400" dirty="0"/>
              <a:t> </a:t>
            </a:r>
            <a:r>
              <a:rPr lang="ru-RU" sz="2400" dirty="0" err="1"/>
              <a:t>сутегінің</a:t>
            </a:r>
            <a:r>
              <a:rPr lang="ru-RU" sz="2400" dirty="0"/>
              <a:t> </a:t>
            </a:r>
            <a:r>
              <a:rPr lang="ru-RU" sz="2400" dirty="0" err="1"/>
              <a:t>түзілуіне</a:t>
            </a:r>
            <a:r>
              <a:rPr lang="ru-RU" sz="2400" dirty="0"/>
              <a:t> </a:t>
            </a:r>
            <a:r>
              <a:rPr lang="ru-RU" sz="2400" dirty="0" err="1"/>
              <a:t>әкеледі</a:t>
            </a:r>
            <a:r>
              <a:rPr lang="ru-RU" sz="2400" dirty="0"/>
              <a:t>. </a:t>
            </a:r>
          </a:p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Гетеролитикалық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байланыстың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үзілісте</a:t>
            </a:r>
            <a:r>
              <a:rPr lang="ru-RU" sz="2400" dirty="0"/>
              <a:t> </a:t>
            </a:r>
            <a:r>
              <a:rPr lang="ru-RU" sz="2400" b="1" dirty="0" err="1"/>
              <a:t>екі</a:t>
            </a:r>
            <a:r>
              <a:rPr lang="ru-RU" sz="2400" b="1" dirty="0"/>
              <a:t> электрон да </a:t>
            </a:r>
            <a:r>
              <a:rPr lang="ru-RU" sz="2400" b="1" dirty="0" err="1">
                <a:solidFill>
                  <a:srgbClr val="FF0000"/>
                </a:solidFill>
              </a:rPr>
              <a:t>атомдардың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біреуімен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байланысқан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күйінде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қалады</a:t>
            </a:r>
            <a:r>
              <a:rPr lang="ru-RU" sz="2400" dirty="0"/>
              <a:t>. </a:t>
            </a:r>
          </a:p>
          <a:p>
            <a:pPr indent="542925" algn="just"/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карбаниондар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карбокатиондар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протондар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немесе</a:t>
            </a:r>
            <a:r>
              <a:rPr lang="ru-RU" sz="2400" b="1" dirty="0">
                <a:solidFill>
                  <a:srgbClr val="FF0000"/>
                </a:solidFill>
              </a:rPr>
              <a:t> гидрид </a:t>
            </a:r>
            <a:r>
              <a:rPr lang="ru-RU" sz="2400" b="1" dirty="0" err="1">
                <a:solidFill>
                  <a:srgbClr val="FF0000"/>
                </a:solidFill>
              </a:rPr>
              <a:t>иондары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8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2" y="314774"/>
            <a:ext cx="5046068" cy="61758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57284" y="314774"/>
            <a:ext cx="63618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000" b="1" dirty="0">
                <a:solidFill>
                  <a:srgbClr val="FF0000"/>
                </a:solidFill>
              </a:rPr>
              <a:t>13-2 </a:t>
            </a:r>
            <a:r>
              <a:rPr lang="ru-RU" sz="2000" b="1" dirty="0" err="1">
                <a:solidFill>
                  <a:srgbClr val="FF0000"/>
                </a:solidFill>
              </a:rPr>
              <a:t>сурет</a:t>
            </a:r>
            <a:r>
              <a:rPr lang="ru-RU" sz="2000" dirty="0"/>
              <a:t>. </a:t>
            </a:r>
            <a:r>
              <a:rPr lang="ru-RU" sz="2000" dirty="0" err="1"/>
              <a:t>Биохимиялық</a:t>
            </a:r>
            <a:r>
              <a:rPr lang="ru-RU" sz="2000" dirty="0"/>
              <a:t> </a:t>
            </a:r>
            <a:r>
              <a:rPr lang="ru-RU" sz="2000" dirty="0" err="1"/>
              <a:t>реакцияларда</a:t>
            </a:r>
            <a:r>
              <a:rPr lang="ru-RU" sz="2000" dirty="0"/>
              <a:t> </a:t>
            </a:r>
            <a:r>
              <a:rPr lang="ru-RU" sz="2000" dirty="0" err="1"/>
              <a:t>жиі</a:t>
            </a:r>
            <a:r>
              <a:rPr lang="ru-RU" sz="2000" dirty="0"/>
              <a:t> </a:t>
            </a:r>
            <a:r>
              <a:rPr lang="ru-RU" sz="2000" dirty="0" err="1"/>
              <a:t>кездесетін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нуклеофилдер</a:t>
            </a:r>
            <a:r>
              <a:rPr lang="ru-RU" sz="2000" b="1" dirty="0">
                <a:solidFill>
                  <a:srgbClr val="FF0000"/>
                </a:solidFill>
              </a:rPr>
              <a:t> мен </a:t>
            </a:r>
            <a:r>
              <a:rPr lang="ru-RU" sz="2000" b="1" dirty="0" err="1">
                <a:solidFill>
                  <a:srgbClr val="FF0000"/>
                </a:solidFill>
              </a:rPr>
              <a:t>электрофилдер</a:t>
            </a:r>
            <a:r>
              <a:rPr lang="ru-RU" sz="2000" dirty="0"/>
              <a:t>.</a:t>
            </a:r>
          </a:p>
          <a:p>
            <a:pPr indent="446088" algn="just"/>
            <a:r>
              <a:rPr lang="ru-RU" sz="2000" b="1" dirty="0" err="1"/>
              <a:t>Коваленттік</a:t>
            </a:r>
            <a:r>
              <a:rPr lang="ru-RU" sz="2000" b="1" dirty="0"/>
              <a:t> </a:t>
            </a:r>
            <a:r>
              <a:rPr lang="ru-RU" sz="2000" b="1" dirty="0" err="1"/>
              <a:t>байланыстардың</a:t>
            </a:r>
            <a:r>
              <a:rPr lang="ru-RU" sz="2000" b="1" dirty="0"/>
              <a:t> </a:t>
            </a:r>
            <a:r>
              <a:rPr lang="ru-RU" sz="2000" dirty="0" err="1"/>
              <a:t>түзілуі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үзілуі</a:t>
            </a:r>
            <a:r>
              <a:rPr lang="ru-RU" sz="2000" dirty="0"/>
              <a:t> </a:t>
            </a:r>
            <a:r>
              <a:rPr lang="ru-RU" sz="2000" dirty="0" err="1"/>
              <a:t>жүретін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реакциялардың</a:t>
            </a:r>
            <a:r>
              <a:rPr lang="ru-RU" sz="2000" dirty="0"/>
              <a:t> </a:t>
            </a:r>
            <a:r>
              <a:rPr lang="ru-RU" sz="2000" dirty="0" err="1"/>
              <a:t>механизмдерінің</a:t>
            </a:r>
            <a:r>
              <a:rPr lang="ru-RU" sz="2000" dirty="0"/>
              <a:t> </a:t>
            </a:r>
            <a:r>
              <a:rPr lang="ru-RU" sz="2000" dirty="0" err="1"/>
              <a:t>схемаларында</a:t>
            </a:r>
            <a:r>
              <a:rPr lang="ru-RU" sz="2000" dirty="0"/>
              <a:t>: </a:t>
            </a:r>
            <a:r>
              <a:rPr lang="ru-RU" sz="2000" b="1" dirty="0" err="1">
                <a:solidFill>
                  <a:srgbClr val="FF0000"/>
                </a:solidFill>
              </a:rPr>
              <a:t>электрондар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нүктелермен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бейнеленген</a:t>
            </a:r>
            <a:r>
              <a:rPr lang="ru-RU" sz="2000" dirty="0"/>
              <a:t>, ал </a:t>
            </a:r>
            <a:r>
              <a:rPr lang="ru-RU" sz="2000" b="1" dirty="0" err="1"/>
              <a:t>қисық</a:t>
            </a:r>
            <a:r>
              <a:rPr lang="ru-RU" sz="2000" b="1" dirty="0"/>
              <a:t> </a:t>
            </a:r>
            <a:r>
              <a:rPr lang="ru-RU" sz="2000" b="1" dirty="0" err="1"/>
              <a:t>майысу</a:t>
            </a:r>
            <a:r>
              <a:rPr lang="ru-RU" sz="2000" b="1" dirty="0"/>
              <a:t> </a:t>
            </a:r>
            <a:r>
              <a:rPr lang="ru-RU" sz="2000" b="1" dirty="0" err="1"/>
              <a:t>көрсеткілер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электронның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немесе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электрондар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жұбының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қозғалыс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бағытын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көрсетеді</a:t>
            </a:r>
            <a:r>
              <a:rPr lang="ru-RU" sz="2000" dirty="0"/>
              <a:t>.</a:t>
            </a:r>
          </a:p>
          <a:p>
            <a:pPr indent="446088" algn="just"/>
            <a:r>
              <a:rPr lang="ru-RU" sz="2000" dirty="0" err="1"/>
              <a:t>Коваленттік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электрон </a:t>
            </a:r>
            <a:r>
              <a:rPr lang="ru-RU" sz="2000" dirty="0" err="1"/>
              <a:t>жұбының</a:t>
            </a:r>
            <a:r>
              <a:rPr lang="ru-RU" sz="2000" dirty="0"/>
              <a:t> </a:t>
            </a:r>
            <a:r>
              <a:rPr lang="ru-RU" sz="2000" dirty="0" err="1"/>
              <a:t>әлеуметтенуі</a:t>
            </a:r>
            <a:r>
              <a:rPr lang="ru-RU" sz="2000" dirty="0"/>
              <a:t> (обобществления) </a:t>
            </a:r>
            <a:r>
              <a:rPr lang="ru-RU" sz="2000" dirty="0" err="1"/>
              <a:t>нәтижесінде</a:t>
            </a:r>
            <a:r>
              <a:rPr lang="ru-RU" sz="2000" dirty="0"/>
              <a:t> </a:t>
            </a:r>
            <a:r>
              <a:rPr lang="ru-RU" sz="2000" dirty="0" err="1"/>
              <a:t>түзіледі</a:t>
            </a:r>
            <a:r>
              <a:rPr lang="ru-RU" sz="2000" dirty="0"/>
              <a:t>.</a:t>
            </a:r>
          </a:p>
          <a:p>
            <a:pPr indent="446088" algn="just"/>
            <a:r>
              <a:rPr lang="ru-RU" sz="2000" b="1" dirty="0" err="1"/>
              <a:t>Химиялық</a:t>
            </a:r>
            <a:r>
              <a:rPr lang="ru-RU" sz="2000" b="1" dirty="0"/>
              <a:t> </a:t>
            </a:r>
            <a:r>
              <a:rPr lang="ru-RU" sz="2000" b="1" dirty="0" err="1"/>
              <a:t>байланыстың</a:t>
            </a:r>
            <a:r>
              <a:rPr lang="ru-RU" sz="2000" b="1" dirty="0"/>
              <a:t> </a:t>
            </a:r>
            <a:r>
              <a:rPr lang="ru-RU" sz="2000" b="1" dirty="0" err="1"/>
              <a:t>түзілуіне</a:t>
            </a:r>
            <a:r>
              <a:rPr lang="ru-RU" sz="2000" b="1" dirty="0"/>
              <a:t> </a:t>
            </a:r>
            <a:r>
              <a:rPr lang="ru-RU" sz="2000" b="1" dirty="0" err="1"/>
              <a:t>қатыспайтын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электрондар</a:t>
            </a:r>
            <a:r>
              <a:rPr lang="ru-RU" sz="2000" dirty="0"/>
              <a:t>, 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олар</a:t>
            </a:r>
            <a:r>
              <a:rPr lang="ru-RU" sz="2000" dirty="0"/>
              <a:t> реакция </a:t>
            </a:r>
            <a:r>
              <a:rPr lang="ru-RU" sz="2000" dirty="0" err="1"/>
              <a:t>механизмін</a:t>
            </a:r>
            <a:r>
              <a:rPr lang="ru-RU" sz="2000" dirty="0"/>
              <a:t> </a:t>
            </a:r>
            <a:r>
              <a:rPr lang="ru-RU" sz="2000" dirty="0" err="1"/>
              <a:t>түсіну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b="1" dirty="0" err="1"/>
              <a:t>маңызды</a:t>
            </a:r>
            <a:r>
              <a:rPr lang="ru-RU" sz="2000" b="1" dirty="0"/>
              <a:t> </a:t>
            </a:r>
            <a:r>
              <a:rPr lang="ru-RU" sz="2000" b="1" dirty="0" err="1"/>
              <a:t>болса</a:t>
            </a:r>
            <a:r>
              <a:rPr lang="ru-RU" sz="2000" dirty="0"/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жұп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нүктелермен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бейнеленген</a:t>
            </a:r>
            <a:r>
              <a:rPr lang="ru-RU" sz="2000" b="1" dirty="0">
                <a:solidFill>
                  <a:srgbClr val="FF0000"/>
                </a:solidFill>
              </a:rPr>
              <a:t>         </a:t>
            </a:r>
            <a:r>
              <a:rPr lang="ru-RU" sz="2000" dirty="0"/>
              <a:t>.</a:t>
            </a:r>
          </a:p>
          <a:p>
            <a:pPr indent="446088" algn="just"/>
            <a:r>
              <a:rPr lang="ru-RU" sz="2000" b="1" dirty="0" err="1"/>
              <a:t>Қисық</a:t>
            </a:r>
            <a:r>
              <a:rPr lang="ru-RU" sz="2000" b="1" dirty="0"/>
              <a:t> </a:t>
            </a:r>
            <a:r>
              <a:rPr lang="ru-RU" sz="2000" b="1" dirty="0" err="1"/>
              <a:t>майысқан</a:t>
            </a:r>
            <a:r>
              <a:rPr lang="ru-RU" sz="2000" b="1" dirty="0"/>
              <a:t> </a:t>
            </a:r>
            <a:r>
              <a:rPr lang="ru-RU" sz="2000" b="1" dirty="0" err="1"/>
              <a:t>көрсеткілер</a:t>
            </a:r>
            <a:r>
              <a:rPr lang="ru-RU" sz="2000" dirty="0"/>
              <a:t>   </a:t>
            </a:r>
            <a:r>
              <a:rPr lang="ru-RU" sz="2000" b="1" dirty="0" err="1">
                <a:solidFill>
                  <a:srgbClr val="FF0000"/>
                </a:solidFill>
              </a:rPr>
              <a:t>электрондар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жұбының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орын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ауыстыру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бағытын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көрсетеді</a:t>
            </a:r>
            <a:r>
              <a:rPr lang="ru-RU" sz="2000" dirty="0"/>
              <a:t>.</a:t>
            </a:r>
          </a:p>
          <a:p>
            <a:pPr indent="446088" algn="just"/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электронның</a:t>
            </a:r>
            <a:r>
              <a:rPr lang="ru-RU" sz="2000" b="1" dirty="0"/>
              <a:t> </a:t>
            </a:r>
            <a:r>
              <a:rPr lang="ru-RU" sz="2000" b="1" dirty="0" err="1"/>
              <a:t>қозғалысы</a:t>
            </a:r>
            <a:r>
              <a:rPr lang="ru-RU" sz="2000" b="1" dirty="0"/>
              <a:t> </a:t>
            </a:r>
            <a:r>
              <a:rPr lang="ru-RU" sz="2000" dirty="0"/>
              <a:t>(бос </a:t>
            </a:r>
            <a:r>
              <a:rPr lang="ru-RU" sz="2000" dirty="0" err="1"/>
              <a:t>радикалды</a:t>
            </a:r>
            <a:r>
              <a:rPr lang="ru-RU" sz="2000" dirty="0"/>
              <a:t> </a:t>
            </a:r>
            <a:r>
              <a:rPr lang="ru-RU" sz="2000" dirty="0" err="1"/>
              <a:t>реакциялардағыдай</a:t>
            </a:r>
            <a:r>
              <a:rPr lang="ru-RU" sz="2000" dirty="0"/>
              <a:t>) </a:t>
            </a:r>
            <a:r>
              <a:rPr lang="ru-RU" sz="2000" b="1" dirty="0" err="1"/>
              <a:t>қармақ</a:t>
            </a:r>
            <a:r>
              <a:rPr lang="ru-RU" sz="2000" b="1" dirty="0"/>
              <a:t> </a:t>
            </a:r>
            <a:r>
              <a:rPr lang="ru-RU" sz="2000" b="1" dirty="0" err="1"/>
              <a:t>тәрізді</a:t>
            </a:r>
            <a:r>
              <a:rPr lang="ru-RU" sz="2000" b="1" dirty="0"/>
              <a:t> </a:t>
            </a:r>
            <a:r>
              <a:rPr lang="ru-RU" sz="2000" b="1" dirty="0" err="1"/>
              <a:t>көрсеткі</a:t>
            </a:r>
            <a:r>
              <a:rPr lang="ru-RU" sz="2000" b="1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бейнеленген</a:t>
            </a:r>
            <a:r>
              <a:rPr lang="ru-RU" sz="2000" dirty="0"/>
              <a:t>            .</a:t>
            </a:r>
          </a:p>
          <a:p>
            <a:pPr indent="446088" algn="just"/>
            <a:endParaRPr lang="ru-RU" sz="2000" dirty="0"/>
          </a:p>
          <a:p>
            <a:pPr indent="446088" algn="just"/>
            <a:r>
              <a:rPr lang="ru-RU" sz="2000" dirty="0" err="1"/>
              <a:t>Көптеген</a:t>
            </a:r>
            <a:r>
              <a:rPr lang="ru-RU" sz="2000" dirty="0"/>
              <a:t> </a:t>
            </a:r>
            <a:r>
              <a:rPr lang="ru-RU" sz="2000" dirty="0" err="1"/>
              <a:t>процестерге</a:t>
            </a:r>
            <a:r>
              <a:rPr lang="ru-RU" sz="2000" dirty="0"/>
              <a:t> </a:t>
            </a:r>
            <a:r>
              <a:rPr lang="ru-RU" sz="2000" dirty="0" err="1"/>
              <a:t>жалғыз</a:t>
            </a:r>
            <a:r>
              <a:rPr lang="ru-RU" sz="2000" dirty="0"/>
              <a:t> электрон </a:t>
            </a:r>
            <a:r>
              <a:rPr lang="ru-RU" sz="2000" dirty="0" err="1"/>
              <a:t>жұбы</a:t>
            </a:r>
            <a:r>
              <a:rPr lang="ru-RU" sz="2000" dirty="0"/>
              <a:t> </a:t>
            </a:r>
            <a:r>
              <a:rPr lang="ru-RU" sz="2000" dirty="0" err="1"/>
              <a:t>қатысады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812063" y="3668232"/>
            <a:ext cx="437183" cy="3402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70" y="4008473"/>
            <a:ext cx="570046" cy="27591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1"/>
          <a:stretch/>
        </p:blipFill>
        <p:spPr bwMode="auto">
          <a:xfrm>
            <a:off x="7088755" y="5231220"/>
            <a:ext cx="545422" cy="478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11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10" y="294421"/>
            <a:ext cx="11440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Көміртек-көміртек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түзілуімен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немесе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үзілуімен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жүретін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реакциялар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indent="542925" algn="just"/>
            <a:endParaRPr lang="ru-RU" sz="2400" b="1" dirty="0">
              <a:solidFill>
                <a:srgbClr val="FF0000"/>
              </a:solidFill>
            </a:endParaRPr>
          </a:p>
          <a:p>
            <a:pPr indent="542925" algn="just"/>
            <a:r>
              <a:rPr lang="ru-RU" sz="2400" b="1" dirty="0">
                <a:solidFill>
                  <a:srgbClr val="FF0000"/>
                </a:solidFill>
              </a:rPr>
              <a:t>С-С </a:t>
            </a:r>
            <a:r>
              <a:rPr lang="ru-RU" sz="2400" b="1" dirty="0" err="1">
                <a:solidFill>
                  <a:srgbClr val="FF0000"/>
                </a:solidFill>
              </a:rPr>
              <a:t>байланысының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гетеролитикалық</a:t>
            </a:r>
            <a:r>
              <a:rPr lang="ru-RU" sz="2400" b="1" dirty="0"/>
              <a:t> </a:t>
            </a:r>
            <a:r>
              <a:rPr lang="ru-RU" sz="2400" b="1" dirty="0" err="1"/>
              <a:t>үзілуі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карбанион</a:t>
            </a:r>
            <a:r>
              <a:rPr lang="ru-RU" sz="2400" b="1" dirty="0">
                <a:solidFill>
                  <a:srgbClr val="FF0000"/>
                </a:solidFill>
              </a:rPr>
              <a:t> мен </a:t>
            </a:r>
            <a:r>
              <a:rPr lang="ru-RU" sz="2400" b="1" dirty="0" err="1">
                <a:solidFill>
                  <a:srgbClr val="FF0000"/>
                </a:solidFill>
              </a:rPr>
              <a:t>карбокатионның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түзілуіне</a:t>
            </a:r>
            <a:r>
              <a:rPr lang="ru-RU" sz="2400" dirty="0"/>
              <a:t> </a:t>
            </a:r>
            <a:r>
              <a:rPr lang="ru-RU" sz="2400" dirty="0" err="1"/>
              <a:t>әкеледі</a:t>
            </a:r>
            <a:r>
              <a:rPr lang="ru-RU" sz="2400" dirty="0"/>
              <a:t> (13-1-сурет). </a:t>
            </a:r>
          </a:p>
          <a:p>
            <a:pPr indent="542925" algn="just"/>
            <a:r>
              <a:rPr lang="ru-RU" sz="2400" b="1" dirty="0"/>
              <a:t>С-С </a:t>
            </a:r>
            <a:r>
              <a:rPr lang="ru-RU" sz="2400" b="1" dirty="0" err="1"/>
              <a:t>байланысының</a:t>
            </a:r>
            <a:r>
              <a:rPr lang="ru-RU" sz="2400" b="1" dirty="0"/>
              <a:t> </a:t>
            </a:r>
            <a:r>
              <a:rPr lang="ru-RU" sz="2400" b="1" dirty="0" err="1"/>
              <a:t>түзілуі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нуклеофильді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карбанион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мен </a:t>
            </a:r>
            <a:r>
              <a:rPr lang="ru-RU" sz="2400" b="1" dirty="0" err="1">
                <a:solidFill>
                  <a:srgbClr val="FF0000"/>
                </a:solidFill>
              </a:rPr>
              <a:t>электрофильді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карбокатионның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қосылуы</a:t>
            </a:r>
            <a:r>
              <a:rPr lang="ru-RU" sz="2400" b="1" dirty="0"/>
              <a:t> </a:t>
            </a:r>
            <a:r>
              <a:rPr lang="ru-RU" sz="2400" b="1" dirty="0" err="1"/>
              <a:t>нәтижесінде</a:t>
            </a:r>
            <a:r>
              <a:rPr lang="ru-RU" sz="2400" b="1" dirty="0"/>
              <a:t> </a:t>
            </a:r>
            <a:r>
              <a:rPr lang="ru-RU" sz="2400" dirty="0" err="1"/>
              <a:t>жүреді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b="1" dirty="0" err="1"/>
              <a:t>Карбаниондар</a:t>
            </a:r>
            <a:r>
              <a:rPr lang="ru-RU" sz="2400" b="1" dirty="0"/>
              <a:t> мен </a:t>
            </a:r>
            <a:r>
              <a:rPr lang="ru-RU" sz="2400" b="1" dirty="0" err="1"/>
              <a:t>карбокатиондардың</a:t>
            </a:r>
            <a:r>
              <a:rPr lang="ru-RU" sz="2400" b="1" dirty="0"/>
              <a:t> </a:t>
            </a:r>
            <a:r>
              <a:rPr lang="ru-RU" sz="2400" dirty="0" err="1"/>
              <a:t>әдетте</a:t>
            </a:r>
            <a:r>
              <a:rPr lang="ru-RU" sz="2400" dirty="0"/>
              <a:t> </a:t>
            </a:r>
            <a:r>
              <a:rPr lang="ru-RU" sz="2400" b="1" dirty="0" err="1"/>
              <a:t>тұрақсыздығы</a:t>
            </a:r>
            <a:r>
              <a:rPr lang="ru-RU" sz="2400" b="1" dirty="0"/>
              <a:t> </a:t>
            </a:r>
            <a:r>
              <a:rPr lang="ru-RU" sz="2400" b="1" dirty="0" err="1"/>
              <a:t>сонша</a:t>
            </a:r>
            <a:r>
              <a:rPr lang="ru-RU" sz="2400" dirty="0"/>
              <a:t>,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реакцияның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аралық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өнімдері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ретінде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түзілуі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тіпті</a:t>
            </a:r>
            <a:r>
              <a:rPr lang="ru-RU" sz="2400" dirty="0"/>
              <a:t> </a:t>
            </a:r>
            <a:r>
              <a:rPr lang="ru-RU" sz="2400" b="1" dirty="0" err="1"/>
              <a:t>ферменттердің</a:t>
            </a:r>
            <a:r>
              <a:rPr lang="ru-RU" sz="2400" b="1" dirty="0"/>
              <a:t> </a:t>
            </a:r>
            <a:r>
              <a:rPr lang="ru-RU" sz="2400" b="1" dirty="0" err="1"/>
              <a:t>қатысуымен</a:t>
            </a:r>
            <a:r>
              <a:rPr lang="ru-RU" sz="2400" b="1" dirty="0"/>
              <a:t> </a:t>
            </a:r>
            <a:r>
              <a:rPr lang="ru-RU" sz="2400" b="1" dirty="0" err="1"/>
              <a:t>жүрсе</a:t>
            </a:r>
            <a:r>
              <a:rPr lang="ru-RU" sz="2400" b="1" dirty="0"/>
              <a:t> де </a:t>
            </a:r>
            <a:r>
              <a:rPr lang="ru-RU" sz="2400" b="1" dirty="0" err="1">
                <a:solidFill>
                  <a:srgbClr val="FF0000"/>
                </a:solidFill>
              </a:rPr>
              <a:t>энергетикалық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жағынан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тиімді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емес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b="1" dirty="0" err="1"/>
              <a:t>Жасуша</a:t>
            </a:r>
            <a:r>
              <a:rPr lang="ru-RU" sz="2400" b="1" dirty="0"/>
              <a:t> </a:t>
            </a:r>
            <a:r>
              <a:rPr lang="ru-RU" sz="2400" b="1" dirty="0" err="1"/>
              <a:t>жағдайында</a:t>
            </a:r>
            <a:r>
              <a:rPr lang="ru-RU" sz="2400" b="1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реакциялар</a:t>
            </a:r>
            <a:r>
              <a:rPr lang="ru-RU" sz="2400" dirty="0"/>
              <a:t> </a:t>
            </a:r>
            <a:r>
              <a:rPr lang="ru-RU" sz="2400" dirty="0" err="1"/>
              <a:t>жай</a:t>
            </a:r>
            <a:r>
              <a:rPr lang="ru-RU" sz="2400" dirty="0"/>
              <a:t> </a:t>
            </a:r>
            <a:r>
              <a:rPr lang="ru-RU" sz="2400" b="1" dirty="0" err="1"/>
              <a:t>өздігінен</a:t>
            </a:r>
            <a:r>
              <a:rPr lang="ru-RU" sz="2400" b="1" dirty="0"/>
              <a:t> </a:t>
            </a:r>
            <a:r>
              <a:rPr lang="ru-RU" sz="2400" b="1" dirty="0" err="1"/>
              <a:t>жүре</a:t>
            </a:r>
            <a:r>
              <a:rPr lang="ru-RU" sz="2400" b="1" dirty="0"/>
              <a:t> </a:t>
            </a:r>
            <a:r>
              <a:rPr lang="ru-RU" sz="2400" b="1" dirty="0" err="1"/>
              <a:t>алмайды</a:t>
            </a:r>
            <a:r>
              <a:rPr lang="ru-RU" sz="2400" dirty="0"/>
              <a:t>, </a:t>
            </a:r>
            <a:r>
              <a:rPr lang="ru-RU" sz="2400" dirty="0" err="1"/>
              <a:t>егер</a:t>
            </a:r>
            <a:r>
              <a:rPr lang="ru-RU" sz="2400" dirty="0"/>
              <a:t> </a:t>
            </a:r>
            <a:r>
              <a:rPr lang="ru-RU" sz="2400" dirty="0" err="1"/>
              <a:t>құрамында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электронтеріс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атомдары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O </a:t>
            </a:r>
            <a:r>
              <a:rPr lang="ru-RU" sz="2400" b="1" dirty="0" err="1">
                <a:solidFill>
                  <a:srgbClr val="FF0000"/>
                </a:solidFill>
              </a:rPr>
              <a:t>немесе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N) </a:t>
            </a:r>
            <a:r>
              <a:rPr lang="ru-RU" sz="2400" dirty="0"/>
              <a:t>бар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функционалды</a:t>
            </a:r>
            <a:r>
              <a:rPr lang="ru-RU" sz="2400" dirty="0"/>
              <a:t> топ «</a:t>
            </a:r>
            <a:r>
              <a:rPr lang="ru-RU" sz="2400" dirty="0" err="1"/>
              <a:t>көмекке</a:t>
            </a:r>
            <a:r>
              <a:rPr lang="ru-RU" sz="2400" dirty="0"/>
              <a:t> </a:t>
            </a:r>
            <a:r>
              <a:rPr lang="ru-RU" sz="2400" dirty="0" err="1"/>
              <a:t>келмесе</a:t>
            </a:r>
            <a:r>
              <a:rPr lang="ru-RU" sz="2400" dirty="0"/>
              <a:t>»; </a:t>
            </a:r>
            <a:r>
              <a:rPr lang="ru-RU" sz="2400" dirty="0" err="1"/>
              <a:t>бұлар</a:t>
            </a:r>
            <a:r>
              <a:rPr lang="ru-RU" sz="2400" dirty="0"/>
              <a:t> </a:t>
            </a:r>
            <a:r>
              <a:rPr lang="ru-RU" sz="2400" dirty="0" err="1"/>
              <a:t>көміртегінің</a:t>
            </a:r>
            <a:r>
              <a:rPr lang="ru-RU" sz="2400" dirty="0"/>
              <a:t> </a:t>
            </a:r>
            <a:r>
              <a:rPr lang="ru-RU" sz="2400" b="1" dirty="0" err="1"/>
              <a:t>көрші</a:t>
            </a:r>
            <a:r>
              <a:rPr lang="ru-RU" sz="2400" b="1" dirty="0"/>
              <a:t> </a:t>
            </a:r>
            <a:r>
              <a:rPr lang="ru-RU" sz="2400" b="1" dirty="0" err="1"/>
              <a:t>атомдарының</a:t>
            </a:r>
            <a:r>
              <a:rPr lang="ru-RU" sz="2400" b="1" dirty="0"/>
              <a:t> </a:t>
            </a:r>
            <a:r>
              <a:rPr lang="ru-RU" sz="2400" b="1" dirty="0" err="1"/>
              <a:t>электрондық</a:t>
            </a:r>
            <a:r>
              <a:rPr lang="ru-RU" sz="2400" b="1" dirty="0"/>
              <a:t> </a:t>
            </a:r>
            <a:r>
              <a:rPr lang="ru-RU" sz="2400" b="1" dirty="0" err="1"/>
              <a:t>күйін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өзгертуге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қабілетті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және</a:t>
            </a:r>
            <a:r>
              <a:rPr lang="ru-RU" sz="2400" dirty="0"/>
              <a:t> оны </a:t>
            </a:r>
            <a:r>
              <a:rPr lang="ru-RU" sz="2400" b="1" dirty="0" err="1"/>
              <a:t>карбаниондар</a:t>
            </a:r>
            <a:r>
              <a:rPr lang="ru-RU" sz="2400" b="1" dirty="0"/>
              <a:t> мен </a:t>
            </a:r>
            <a:r>
              <a:rPr lang="ru-RU" sz="2400" b="1" dirty="0" err="1"/>
              <a:t>карбокатиондардың</a:t>
            </a:r>
            <a:r>
              <a:rPr lang="ru-RU" sz="2400" b="1" dirty="0"/>
              <a:t> </a:t>
            </a:r>
            <a:r>
              <a:rPr lang="ru-RU" sz="2400" dirty="0" err="1"/>
              <a:t>түзілуін</a:t>
            </a:r>
            <a:r>
              <a:rPr lang="ru-RU" sz="2400" dirty="0"/>
              <a:t> </a:t>
            </a:r>
            <a:r>
              <a:rPr lang="ru-RU" sz="2400" dirty="0" err="1"/>
              <a:t>жеңілдететіндей</a:t>
            </a:r>
            <a:r>
              <a:rPr lang="ru-RU" sz="2400" dirty="0"/>
              <a:t> </a:t>
            </a:r>
            <a:r>
              <a:rPr lang="ru-RU" sz="2400" dirty="0" err="1"/>
              <a:t>етіп</a:t>
            </a:r>
            <a:r>
              <a:rPr lang="ru-RU" sz="2400" dirty="0"/>
              <a:t> </a:t>
            </a:r>
            <a:r>
              <a:rPr lang="ru-RU" sz="2400" dirty="0" err="1"/>
              <a:t>тұрақтандырады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87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711" y="347859"/>
            <a:ext cx="1143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 err="1">
                <a:solidFill>
                  <a:srgbClr val="FF0000"/>
                </a:solidFill>
              </a:rPr>
              <a:t>Карбонил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топтары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b="1" dirty="0" err="1"/>
              <a:t>метаболикалық</a:t>
            </a:r>
            <a:r>
              <a:rPr lang="ru-RU" sz="2400" b="1" dirty="0"/>
              <a:t> </a:t>
            </a:r>
            <a:r>
              <a:rPr lang="ru-RU" sz="2400" b="1" dirty="0" err="1"/>
              <a:t>жолдарға</a:t>
            </a:r>
            <a:r>
              <a:rPr lang="ru-RU" sz="2400" b="1" dirty="0"/>
              <a:t> </a:t>
            </a:r>
            <a:r>
              <a:rPr lang="ru-RU" sz="2400" dirty="0" err="1"/>
              <a:t>қатысатын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реакцияларда</a:t>
            </a:r>
            <a:r>
              <a:rPr lang="ru-RU" sz="2400" dirty="0"/>
              <a:t> </a:t>
            </a:r>
            <a:r>
              <a:rPr lang="ru-RU" sz="2400" b="1" dirty="0" err="1"/>
              <a:t>өте</a:t>
            </a:r>
            <a:r>
              <a:rPr lang="ru-RU" sz="2400" b="1" dirty="0"/>
              <a:t> </a:t>
            </a:r>
            <a:r>
              <a:rPr lang="ru-RU" sz="2400" b="1" dirty="0" err="1"/>
              <a:t>маңызды</a:t>
            </a:r>
            <a:r>
              <a:rPr lang="ru-RU" sz="2400" b="1" dirty="0"/>
              <a:t> </a:t>
            </a:r>
            <a:r>
              <a:rPr lang="ru-RU" sz="2400" b="1" dirty="0" err="1"/>
              <a:t>рөл</a:t>
            </a:r>
            <a:r>
              <a:rPr lang="ru-RU" sz="2400" b="1" dirty="0"/>
              <a:t> </a:t>
            </a:r>
            <a:r>
              <a:rPr lang="ru-RU" sz="2400" dirty="0" err="1"/>
              <a:t>атқарады</a:t>
            </a:r>
            <a:r>
              <a:rPr lang="ru-RU" sz="2400" dirty="0"/>
              <a:t>.</a:t>
            </a:r>
          </a:p>
          <a:p>
            <a:pPr indent="542925" algn="just"/>
            <a:r>
              <a:rPr lang="ru-RU" sz="2400" b="1" dirty="0" err="1"/>
              <a:t>Карбонил</a:t>
            </a:r>
            <a:r>
              <a:rPr lang="ru-RU" sz="2400" b="1" dirty="0"/>
              <a:t> </a:t>
            </a:r>
            <a:r>
              <a:rPr lang="ru-RU" sz="2400" b="1" dirty="0" err="1"/>
              <a:t>тобының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көміртегі</a:t>
            </a:r>
            <a:r>
              <a:rPr lang="ru-RU" sz="2400" b="1" dirty="0">
                <a:solidFill>
                  <a:srgbClr val="FF0000"/>
                </a:solidFill>
              </a:rPr>
              <a:t> атомы </a:t>
            </a:r>
            <a:r>
              <a:rPr lang="ru-RU" sz="2400" dirty="0" err="1"/>
              <a:t>ішінара</a:t>
            </a:r>
            <a:r>
              <a:rPr lang="ru-RU" sz="2400" dirty="0"/>
              <a:t> </a:t>
            </a:r>
            <a:r>
              <a:rPr lang="ru-RU" sz="2400" b="1" dirty="0" err="1"/>
              <a:t>оң</a:t>
            </a:r>
            <a:r>
              <a:rPr lang="ru-RU" sz="2400" b="1" dirty="0"/>
              <a:t> </a:t>
            </a:r>
            <a:r>
              <a:rPr lang="ru-RU" sz="2400" b="1" dirty="0" err="1"/>
              <a:t>зарядты</a:t>
            </a:r>
            <a:r>
              <a:rPr lang="ru-RU" sz="2400" b="1" dirty="0"/>
              <a:t> </a:t>
            </a:r>
            <a:r>
              <a:rPr lang="ru-RU" sz="2400" b="1" dirty="0" err="1"/>
              <a:t>алып</a:t>
            </a:r>
            <a:r>
              <a:rPr lang="ru-RU" sz="2400" b="1" dirty="0"/>
              <a:t> </a:t>
            </a:r>
            <a:r>
              <a:rPr lang="ru-RU" sz="2400" b="1" dirty="0" err="1"/>
              <a:t>жүреді</a:t>
            </a:r>
            <a:r>
              <a:rPr lang="ru-RU" sz="2400" dirty="0"/>
              <a:t>,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карбонил</a:t>
            </a:r>
            <a:r>
              <a:rPr lang="ru-RU" sz="2400" dirty="0"/>
              <a:t> </a:t>
            </a:r>
            <a:r>
              <a:rPr lang="ru-RU" sz="2400" dirty="0" err="1"/>
              <a:t>тобындағы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оттегінің</a:t>
            </a:r>
            <a:r>
              <a:rPr lang="ru-RU" sz="2400" dirty="0"/>
              <a:t> </a:t>
            </a:r>
            <a:r>
              <a:rPr lang="ru-RU" sz="2400" b="1" dirty="0"/>
              <a:t>электрон </a:t>
            </a:r>
            <a:r>
              <a:rPr lang="ru-RU" sz="2400" b="1" dirty="0" err="1"/>
              <a:t>тартып</a:t>
            </a:r>
            <a:r>
              <a:rPr lang="ru-RU" sz="2400" b="1" dirty="0"/>
              <a:t> </a:t>
            </a:r>
            <a:r>
              <a:rPr lang="ru-RU" sz="2400" b="1" dirty="0" err="1"/>
              <a:t>алу</a:t>
            </a:r>
            <a:r>
              <a:rPr lang="ru-RU" sz="2400" b="1" dirty="0"/>
              <a:t> (</a:t>
            </a:r>
            <a:r>
              <a:rPr lang="ru-RU" sz="2400" b="1" dirty="0" err="1"/>
              <a:t>электроноакцепторлық</a:t>
            </a:r>
            <a:r>
              <a:rPr lang="ru-RU" sz="2400" b="1" dirty="0"/>
              <a:t>) </a:t>
            </a:r>
            <a:r>
              <a:rPr lang="ru-RU" sz="2400" b="1" dirty="0" err="1"/>
              <a:t>қасиетімен</a:t>
            </a:r>
            <a:r>
              <a:rPr lang="ru-RU" sz="2400" b="1" dirty="0"/>
              <a:t> </a:t>
            </a:r>
            <a:r>
              <a:rPr lang="ru-RU" sz="2400" b="1" dirty="0" err="1"/>
              <a:t>байланысты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b="1" dirty="0" err="1"/>
              <a:t>бұл</a:t>
            </a:r>
            <a:r>
              <a:rPr lang="ru-RU" sz="2400" b="1" dirty="0"/>
              <a:t> </a:t>
            </a:r>
            <a:r>
              <a:rPr lang="ru-RU" sz="2400" b="1" dirty="0" err="1"/>
              <a:t>көміртек</a:t>
            </a:r>
            <a:r>
              <a:rPr lang="ru-RU" sz="2400" b="1" dirty="0"/>
              <a:t> атомы </a:t>
            </a:r>
            <a:r>
              <a:rPr lang="ru-RU" sz="2400" b="1" dirty="0" err="1">
                <a:solidFill>
                  <a:srgbClr val="FF0000"/>
                </a:solidFill>
              </a:rPr>
              <a:t>электрофил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қызметін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атқарады</a:t>
            </a:r>
            <a:r>
              <a:rPr lang="ru-RU" sz="2400" dirty="0"/>
              <a:t> (13-3, а-</a:t>
            </a:r>
            <a:r>
              <a:rPr lang="ru-RU" sz="2400" dirty="0" err="1"/>
              <a:t>сурет</a:t>
            </a:r>
            <a:r>
              <a:rPr lang="ru-RU" sz="2400" dirty="0"/>
              <a:t>).</a:t>
            </a:r>
          </a:p>
          <a:p>
            <a:pPr indent="542925" algn="just"/>
            <a:r>
              <a:rPr lang="ru-RU" sz="2400" dirty="0" err="1"/>
              <a:t>Осылайша</a:t>
            </a:r>
            <a:r>
              <a:rPr lang="ru-RU" sz="2400" dirty="0"/>
              <a:t>, </a:t>
            </a:r>
            <a:r>
              <a:rPr lang="ru-RU" sz="2400" b="1" dirty="0" err="1"/>
              <a:t>карбонил</a:t>
            </a:r>
            <a:r>
              <a:rPr lang="ru-RU" sz="2400" b="1" dirty="0"/>
              <a:t> </a:t>
            </a:r>
            <a:r>
              <a:rPr lang="ru-RU" sz="2400" b="1" dirty="0" err="1"/>
              <a:t>тобы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теріс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зарядты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делокализациялау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арқылы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көрші</a:t>
            </a:r>
            <a:r>
              <a:rPr lang="ru-RU" sz="2400" dirty="0"/>
              <a:t> </a:t>
            </a:r>
            <a:r>
              <a:rPr lang="ru-RU" sz="2400" dirty="0" err="1"/>
              <a:t>көміртегі</a:t>
            </a:r>
            <a:r>
              <a:rPr lang="ru-RU" sz="2400" dirty="0"/>
              <a:t> </a:t>
            </a:r>
            <a:r>
              <a:rPr lang="ru-RU" sz="2400" dirty="0" err="1"/>
              <a:t>атомында</a:t>
            </a:r>
            <a:r>
              <a:rPr lang="ru-RU" sz="2400" dirty="0"/>
              <a:t> </a:t>
            </a:r>
            <a:r>
              <a:rPr lang="ru-RU" sz="2400" b="1" dirty="0" err="1"/>
              <a:t>карбанионның</a:t>
            </a:r>
            <a:r>
              <a:rPr lang="ru-RU" sz="2400" dirty="0"/>
              <a:t> </a:t>
            </a:r>
            <a:r>
              <a:rPr lang="ru-RU" sz="2400" dirty="0" err="1"/>
              <a:t>түзілуін</a:t>
            </a:r>
            <a:r>
              <a:rPr lang="ru-RU" sz="2400" dirty="0"/>
              <a:t> </a:t>
            </a:r>
            <a:r>
              <a:rPr lang="ru-RU" sz="2400" dirty="0" err="1"/>
              <a:t>жеңілдете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 (13-3, б-</a:t>
            </a:r>
            <a:r>
              <a:rPr lang="ru-RU" sz="2400" dirty="0" err="1"/>
              <a:t>сурет</a:t>
            </a:r>
            <a:r>
              <a:rPr lang="ru-RU" sz="2400" dirty="0"/>
              <a:t>).</a:t>
            </a:r>
          </a:p>
          <a:p>
            <a:pPr indent="542925" algn="just"/>
            <a:r>
              <a:rPr lang="ru-RU" sz="2400" dirty="0" err="1"/>
              <a:t>Имино</a:t>
            </a:r>
            <a:r>
              <a:rPr lang="ru-RU" sz="2400" dirty="0"/>
              <a:t> </a:t>
            </a:r>
            <a:r>
              <a:rPr lang="ru-RU" sz="2400" dirty="0" err="1"/>
              <a:t>тобы</a:t>
            </a:r>
            <a:r>
              <a:rPr lang="ru-RU" sz="2400" dirty="0"/>
              <a:t> C = + NH</a:t>
            </a:r>
            <a:r>
              <a:rPr lang="ru-RU" sz="2400" baseline="-25000" dirty="0"/>
              <a:t>2</a:t>
            </a:r>
            <a:r>
              <a:rPr lang="ru-RU" sz="2400" dirty="0"/>
              <a:t> </a:t>
            </a:r>
            <a:r>
              <a:rPr lang="ru-RU" sz="2400" dirty="0" err="1"/>
              <a:t>ұқсас</a:t>
            </a:r>
            <a:r>
              <a:rPr lang="ru-RU" sz="2400" dirty="0"/>
              <a:t> </a:t>
            </a:r>
            <a:r>
              <a:rPr lang="ru-RU" sz="2400" dirty="0" err="1"/>
              <a:t>функцияны</a:t>
            </a:r>
            <a:r>
              <a:rPr lang="ru-RU" sz="2400" dirty="0"/>
              <a:t> </a:t>
            </a:r>
            <a:r>
              <a:rPr lang="ru-RU" sz="2400" dirty="0" err="1"/>
              <a:t>орындай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 (</a:t>
            </a:r>
            <a:r>
              <a:rPr lang="ru-RU" sz="2400" dirty="0" err="1"/>
              <a:t>сурет</a:t>
            </a:r>
            <a:r>
              <a:rPr lang="ru-RU" sz="2400" dirty="0"/>
              <a:t> 13-3, в). </a:t>
            </a:r>
          </a:p>
          <a:p>
            <a:pPr indent="542925" algn="just"/>
            <a:r>
              <a:rPr lang="ru-RU" sz="2400" b="1" dirty="0" err="1"/>
              <a:t>Карбонил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имино</a:t>
            </a:r>
            <a:r>
              <a:rPr lang="ru-RU" sz="2400" b="1" dirty="0"/>
              <a:t> </a:t>
            </a:r>
            <a:r>
              <a:rPr lang="ru-RU" sz="2400" b="1" dirty="0" err="1"/>
              <a:t>топтарының</a:t>
            </a:r>
            <a:r>
              <a:rPr lang="ru-RU" sz="2400" b="1" dirty="0"/>
              <a:t> </a:t>
            </a:r>
            <a:r>
              <a:rPr lang="ru-RU" sz="2400" b="1" dirty="0" err="1"/>
              <a:t>электрондарды</a:t>
            </a:r>
            <a:r>
              <a:rPr lang="ru-RU" sz="2400" b="1" dirty="0"/>
              <a:t> </a:t>
            </a:r>
            <a:r>
              <a:rPr lang="ru-RU" sz="2400" b="1" dirty="0" err="1"/>
              <a:t>делокализациялау</a:t>
            </a:r>
            <a:r>
              <a:rPr lang="ru-RU" sz="2400" b="1" dirty="0"/>
              <a:t> </a:t>
            </a:r>
            <a:r>
              <a:rPr lang="ru-RU" sz="2400" b="1" dirty="0" err="1"/>
              <a:t>қабілетін</a:t>
            </a:r>
            <a:r>
              <a:rPr lang="ru-RU" sz="2400" b="1" dirty="0"/>
              <a:t> </a:t>
            </a:r>
            <a:r>
              <a:rPr lang="ru-RU" sz="2400" dirty="0" err="1"/>
              <a:t>қарапайым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қышқыл</a:t>
            </a:r>
            <a:r>
              <a:rPr lang="ru-RU" sz="2400" b="1" dirty="0">
                <a:solidFill>
                  <a:srgbClr val="FF0000"/>
                </a:solidFill>
              </a:rPr>
              <a:t> катализаторы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Mg</a:t>
            </a:r>
            <a:r>
              <a:rPr lang="ru-RU" sz="2400" b="1" baseline="30000" dirty="0">
                <a:solidFill>
                  <a:srgbClr val="FF0000"/>
                </a:solidFill>
              </a:rPr>
              <a:t>2+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сияқты</a:t>
            </a:r>
            <a:r>
              <a:rPr lang="ru-RU" sz="2400" b="1" dirty="0">
                <a:solidFill>
                  <a:srgbClr val="FF0000"/>
                </a:solidFill>
              </a:rPr>
              <a:t> металл </a:t>
            </a:r>
            <a:r>
              <a:rPr lang="ru-RU" sz="2400" b="1" dirty="0" err="1">
                <a:solidFill>
                  <a:srgbClr val="FF0000"/>
                </a:solidFill>
              </a:rPr>
              <a:t>ионының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көмегімен</a:t>
            </a:r>
            <a:r>
              <a:rPr lang="ru-RU" sz="2400" dirty="0"/>
              <a:t> </a:t>
            </a:r>
            <a:r>
              <a:rPr lang="ru-RU" sz="2400" dirty="0" err="1"/>
              <a:t>одан</a:t>
            </a:r>
            <a:r>
              <a:rPr lang="ru-RU" sz="2400" dirty="0"/>
              <a:t> </a:t>
            </a:r>
            <a:r>
              <a:rPr lang="ru-RU" sz="2400" dirty="0" err="1"/>
              <a:t>әрі</a:t>
            </a:r>
            <a:r>
              <a:rPr lang="ru-RU" sz="2400" dirty="0"/>
              <a:t> </a:t>
            </a:r>
            <a:r>
              <a:rPr lang="ru-RU" sz="2400" dirty="0" err="1"/>
              <a:t>арттыруға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 (13-3, г-</a:t>
            </a:r>
            <a:r>
              <a:rPr lang="ru-RU" sz="2400" dirty="0" err="1"/>
              <a:t>сурет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2605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3925</Words>
  <Application>Microsoft Office PowerPoint</Application>
  <PresentationFormat>Произвольный</PresentationFormat>
  <Paragraphs>201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Кулбаева Маржан</dc:creator>
  <cp:lastModifiedBy>Admin</cp:lastModifiedBy>
  <cp:revision>93</cp:revision>
  <dcterms:created xsi:type="dcterms:W3CDTF">2022-09-07T19:04:19Z</dcterms:created>
  <dcterms:modified xsi:type="dcterms:W3CDTF">2002-01-07T20:51:57Z</dcterms:modified>
</cp:coreProperties>
</file>